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handoutMasterIdLst>
    <p:handoutMasterId r:id="rId76"/>
  </p:handoutMasterIdLst>
  <p:sldIdLst>
    <p:sldId id="322" r:id="rId3"/>
    <p:sldId id="256" r:id="rId5"/>
    <p:sldId id="579" r:id="rId6"/>
    <p:sldId id="1012" r:id="rId7"/>
    <p:sldId id="405" r:id="rId8"/>
    <p:sldId id="547" r:id="rId9"/>
    <p:sldId id="548" r:id="rId10"/>
    <p:sldId id="549" r:id="rId11"/>
    <p:sldId id="550" r:id="rId12"/>
    <p:sldId id="1030" r:id="rId13"/>
    <p:sldId id="551" r:id="rId14"/>
    <p:sldId id="552" r:id="rId15"/>
    <p:sldId id="1031" r:id="rId16"/>
    <p:sldId id="1032" r:id="rId17"/>
    <p:sldId id="553" r:id="rId18"/>
    <p:sldId id="554" r:id="rId19"/>
    <p:sldId id="1033" r:id="rId20"/>
    <p:sldId id="1034" r:id="rId21"/>
    <p:sldId id="543" r:id="rId22"/>
    <p:sldId id="557" r:id="rId23"/>
    <p:sldId id="559" r:id="rId24"/>
    <p:sldId id="560" r:id="rId25"/>
    <p:sldId id="561" r:id="rId26"/>
    <p:sldId id="1035" r:id="rId27"/>
    <p:sldId id="1036" r:id="rId28"/>
    <p:sldId id="1037" r:id="rId29"/>
    <p:sldId id="1038" r:id="rId30"/>
    <p:sldId id="544" r:id="rId31"/>
    <p:sldId id="562" r:id="rId32"/>
    <p:sldId id="564" r:id="rId33"/>
    <p:sldId id="565" r:id="rId34"/>
    <p:sldId id="1039" r:id="rId35"/>
    <p:sldId id="1041" r:id="rId36"/>
    <p:sldId id="1040" r:id="rId37"/>
    <p:sldId id="1042" r:id="rId38"/>
    <p:sldId id="1043" r:id="rId39"/>
    <p:sldId id="546" r:id="rId40"/>
    <p:sldId id="572" r:id="rId41"/>
    <p:sldId id="573" r:id="rId42"/>
    <p:sldId id="574" r:id="rId43"/>
    <p:sldId id="575" r:id="rId44"/>
    <p:sldId id="578" r:id="rId45"/>
    <p:sldId id="1013" r:id="rId46"/>
    <p:sldId id="1014" r:id="rId47"/>
    <p:sldId id="1016" r:id="rId48"/>
    <p:sldId id="1017" r:id="rId49"/>
    <p:sldId id="262" r:id="rId50"/>
    <p:sldId id="263" r:id="rId51"/>
    <p:sldId id="1019" r:id="rId52"/>
    <p:sldId id="1018" r:id="rId53"/>
    <p:sldId id="1020" r:id="rId54"/>
    <p:sldId id="1021" r:id="rId55"/>
    <p:sldId id="1023" r:id="rId56"/>
    <p:sldId id="1024" r:id="rId57"/>
    <p:sldId id="1087" r:id="rId58"/>
    <p:sldId id="1088" r:id="rId59"/>
    <p:sldId id="1089" r:id="rId60"/>
    <p:sldId id="1025" r:id="rId61"/>
    <p:sldId id="1028" r:id="rId62"/>
    <p:sldId id="1026" r:id="rId63"/>
    <p:sldId id="1027" r:id="rId64"/>
    <p:sldId id="1104" r:id="rId65"/>
    <p:sldId id="260" r:id="rId66"/>
    <p:sldId id="1029" r:id="rId67"/>
    <p:sldId id="358" r:id="rId68"/>
    <p:sldId id="359" r:id="rId69"/>
    <p:sldId id="360" r:id="rId70"/>
    <p:sldId id="361" r:id="rId71"/>
    <p:sldId id="290" r:id="rId72"/>
    <p:sldId id="291" r:id="rId73"/>
    <p:sldId id="1090" r:id="rId74"/>
    <p:sldId id="1091" r:id="rId75"/>
  </p:sldIdLst>
  <p:sldSz cx="12190095" cy="6859270"/>
  <p:notesSz cx="6858000" cy="9144000"/>
  <p:embeddedFontLst>
    <p:embeddedFont>
      <p:font typeface="SimSun" panose="02010600030101010101" pitchFamily="2" charset="-122"/>
      <p:regular r:id="rId80"/>
    </p:embeddedFont>
    <p:embeddedFont>
      <p:font typeface="Malgun Gothic" panose="020B0503020000020004" pitchFamily="50" charset="-127"/>
      <p:regular r:id="rId81"/>
    </p:embeddedFont>
    <p:embeddedFont>
      <p:font typeface="굴림체" panose="020B0609000101010101" pitchFamily="49" charset="-127"/>
      <p:regular r:id="rId82"/>
    </p:embeddedFont>
    <p:embeddedFont>
      <p:font typeface="Calibri" panose="020F0502020204030204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Calibri Light" panose="020F0302020204030204" charset="0"/>
      <p:regular r:id="rId88"/>
      <p: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</p:embeddedFontLst>
  <p:defaultTextStyle>
    <a:defPPr>
      <a:defRPr lang="ko-KR"/>
    </a:defPPr>
    <a:lvl1pPr marL="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60" userDrawn="1">
          <p15:clr>
            <a:srgbClr val="A4A3A4"/>
          </p15:clr>
        </p15:guide>
        <p15:guide id="2" pos="2879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82881" autoAdjust="0"/>
  </p:normalViewPr>
  <p:slideViewPr>
    <p:cSldViewPr showGuides="1">
      <p:cViewPr varScale="1">
        <p:scale>
          <a:sx n="89" d="100"/>
          <a:sy n="89" d="100"/>
        </p:scale>
        <p:origin x="1680" y="78"/>
      </p:cViewPr>
      <p:guideLst>
        <p:guide orient="horz" pos="2160"/>
        <p:guide pos="2879"/>
        <p:guide pos="3840"/>
      </p:guideLst>
    </p:cSldViewPr>
  </p:slideViewPr>
  <p:outlineViewPr>
    <p:cViewPr>
      <p:scale>
        <a:sx n="33" d="100"/>
        <a:sy n="33" d="100"/>
      </p:scale>
      <p:origin x="0" y="-1473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font" Target="fonts/font14.fntdata"/><Relationship Id="rId92" Type="http://schemas.openxmlformats.org/officeDocument/2006/relationships/font" Target="fonts/font13.fntdata"/><Relationship Id="rId91" Type="http://schemas.openxmlformats.org/officeDocument/2006/relationships/font" Target="fonts/font12.fntdata"/><Relationship Id="rId90" Type="http://schemas.openxmlformats.org/officeDocument/2006/relationships/font" Target="fonts/font11.fntdata"/><Relationship Id="rId9" Type="http://schemas.openxmlformats.org/officeDocument/2006/relationships/slide" Target="slides/slide6.xml"/><Relationship Id="rId89" Type="http://schemas.openxmlformats.org/officeDocument/2006/relationships/font" Target="fonts/font10.fntdata"/><Relationship Id="rId88" Type="http://schemas.openxmlformats.org/officeDocument/2006/relationships/font" Target="fonts/font9.fntdata"/><Relationship Id="rId87" Type="http://schemas.openxmlformats.org/officeDocument/2006/relationships/font" Target="fonts/font8.fntdata"/><Relationship Id="rId86" Type="http://schemas.openxmlformats.org/officeDocument/2006/relationships/font" Target="fonts/font7.fntdata"/><Relationship Id="rId85" Type="http://schemas.openxmlformats.org/officeDocument/2006/relationships/font" Target="fonts/font6.fntdata"/><Relationship Id="rId84" Type="http://schemas.openxmlformats.org/officeDocument/2006/relationships/font" Target="fonts/font5.fntdata"/><Relationship Id="rId83" Type="http://schemas.openxmlformats.org/officeDocument/2006/relationships/font" Target="fonts/font4.fntdata"/><Relationship Id="rId82" Type="http://schemas.openxmlformats.org/officeDocument/2006/relationships/font" Target="fonts/font3.fntdata"/><Relationship Id="rId81" Type="http://schemas.openxmlformats.org/officeDocument/2006/relationships/font" Target="fonts/font2.fntdata"/><Relationship Id="rId80" Type="http://schemas.openxmlformats.org/officeDocument/2006/relationships/font" Target="fonts/font1.fntdata"/><Relationship Id="rId8" Type="http://schemas.openxmlformats.org/officeDocument/2006/relationships/slide" Target="slides/slide5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2C9B74F-8CF9-4E21-B4DD-56339D443A91}" type="slidenum">
              <a:rPr lang="zh-CN" altLang="en-US"/>
            </a:fld>
            <a:endParaRPr lang="en-US" altLang="zh-CN"/>
          </a:p>
        </p:txBody>
      </p:sp>
      <p:sp>
        <p:nvSpPr>
          <p:cNvPr id="16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CH" alt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D2D06C-6DEE-4E18-A39C-BC7F2369B2C1}" type="slidenum">
              <a:rPr lang="zh-CN" altLang="en-US"/>
            </a:fld>
            <a:endParaRPr lang="en-US" altLang="zh-CN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CH" alt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D2D06C-6DEE-4E18-A39C-BC7F2369B2C1}" type="slidenum">
              <a:rPr lang="zh-CN" altLang="en-US"/>
            </a:fld>
            <a:endParaRPr lang="en-US" altLang="zh-CN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CH" alt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3D2D06C-6DEE-4E18-A39C-BC7F2369B2C1}" type="slidenum">
              <a:rPr lang="zh-CN" altLang="en-US"/>
            </a:fld>
            <a:endParaRPr lang="en-US" altLang="zh-CN"/>
          </a:p>
        </p:txBody>
      </p:sp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CH" alt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ED48BE-267D-4B59-ADE4-43764D46B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ED48BE-267D-4B59-ADE4-43764D46B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2ED48BE-267D-4B59-ADE4-43764D46B7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A051F91-EF03-4FC7-91C5-AF724E3D9962}" type="slidenum">
              <a:rPr lang="zh-CN" altLang="en-US"/>
            </a:fld>
            <a:endParaRPr lang="en-US" altLang="zh-CN"/>
          </a:p>
        </p:txBody>
      </p:sp>
      <p:sp>
        <p:nvSpPr>
          <p:cNvPr id="292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2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C5AE505-FCD9-4EB5-919D-A60E5CEE67CE}" type="slidenum">
              <a:rPr lang="zh-CN" altLang="en-US"/>
            </a:fld>
            <a:endParaRPr lang="en-US" altLang="zh-CN"/>
          </a:p>
        </p:txBody>
      </p:sp>
      <p:sp>
        <p:nvSpPr>
          <p:cNvPr id="293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FF1C1C-E0F6-4084-BFFC-882CA273F7EA}" type="slidenum">
              <a:rPr lang="zh-CN" altLang="en-US"/>
            </a:fld>
            <a:endParaRPr lang="en-US" altLang="zh-CN"/>
          </a:p>
        </p:txBody>
      </p:sp>
      <p:sp>
        <p:nvSpPr>
          <p:cNvPr id="294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4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22509A8-975A-4C4E-A03E-91093F243B00}" type="slidenum">
              <a:rPr lang="zh-CN" altLang="en-US"/>
            </a:fld>
            <a:endParaRPr lang="en-US" altLang="zh-CN"/>
          </a:p>
        </p:txBody>
      </p:sp>
      <p:sp>
        <p:nvSpPr>
          <p:cNvPr id="295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l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  <a:lvl2pPr marL="4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l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8A9F2-1FBE-4FC8-AA3B-1FA735F4211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D9C61-DA70-48B3-8DF6-F8AF6E52F45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9568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73380" indent="-37338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7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808990" indent="-31115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2446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7424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24028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73812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6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6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0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95.png"/><Relationship Id="rId7" Type="http://schemas.openxmlformats.org/officeDocument/2006/relationships/tags" Target="../tags/tag6.xml"/><Relationship Id="rId6" Type="http://schemas.openxmlformats.org/officeDocument/2006/relationships/image" Target="../media/image94.png"/><Relationship Id="rId5" Type="http://schemas.openxmlformats.org/officeDocument/2006/relationships/tags" Target="../tags/tag5.xml"/><Relationship Id="rId4" Type="http://schemas.openxmlformats.org/officeDocument/2006/relationships/image" Target="../media/image93.png"/><Relationship Id="rId3" Type="http://schemas.openxmlformats.org/officeDocument/2006/relationships/tags" Target="../tags/tag4.xml"/><Relationship Id="rId2" Type="http://schemas.openxmlformats.org/officeDocument/2006/relationships/image" Target="../media/image92.pn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96.png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1" Type="http://schemas.openxmlformats.org/officeDocument/2006/relationships/tags" Target="../tags/tag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Suppose predict “y = 1”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           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              predict “y = 0”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                                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-141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65" y="503888"/>
            <a:ext cx="4459206" cy="29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729386" y="3203220"/>
                <a:ext cx="1772490" cy="58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386" y="3203220"/>
                <a:ext cx="1772490" cy="584699"/>
              </a:xfrm>
              <a:prstGeom prst="rect">
                <a:avLst/>
              </a:prstGeom>
              <a:blipFill rotWithShape="1">
                <a:blip r:embed="rId3"/>
                <a:stretch>
                  <a:fillRect l="-2" t="-48" r="14" b="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716628" y="1602040"/>
                <a:ext cx="108175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28" y="1602040"/>
                <a:ext cx="1081758" cy="584699"/>
              </a:xfrm>
              <a:prstGeom prst="rect">
                <a:avLst/>
              </a:prstGeom>
              <a:blipFill rotWithShape="1">
                <a:blip r:embed="rId4"/>
                <a:stretch>
                  <a:fillRect l="-22" t="-97" r="54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İçerik Yer Tutucusu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2274" y="2746867"/>
            <a:ext cx="8329196" cy="24765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p:pic>
        <p:nvPicPr>
          <p:cNvPr id="4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565" y="503888"/>
            <a:ext cx="4459206" cy="29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729386" y="3203220"/>
                <a:ext cx="1772490" cy="58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386" y="3203220"/>
                <a:ext cx="1772490" cy="584699"/>
              </a:xfrm>
              <a:prstGeom prst="rect">
                <a:avLst/>
              </a:prstGeom>
              <a:blipFill rotWithShape="1">
                <a:blip r:embed="rId3"/>
                <a:stretch>
                  <a:fillRect l="-2" t="-48" r="14" b="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716628" y="1602040"/>
                <a:ext cx="108175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6628" y="1602040"/>
                <a:ext cx="1081758" cy="584699"/>
              </a:xfrm>
              <a:prstGeom prst="rect">
                <a:avLst/>
              </a:prstGeom>
              <a:blipFill rotWithShape="1">
                <a:blip r:embed="rId4"/>
                <a:stretch>
                  <a:fillRect l="-22" t="-97" r="54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92336" y="1826628"/>
                <a:ext cx="7398076" cy="435077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600" dirty="0"/>
              </a:p>
              <a:p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Predict “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” if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2336" y="1826628"/>
                <a:ext cx="7398076" cy="4350771"/>
              </a:xfrm>
              <a:blipFill rotWithShape="1">
                <a:blip r:embed="rId1"/>
                <a:stretch>
                  <a:fillRect l="-8" t="-213" r="4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380071" y="1826629"/>
            <a:ext cx="5118352" cy="3045874"/>
            <a:chOff x="380120" y="1825625"/>
            <a:chExt cx="6601068" cy="392822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213434" y="1993507"/>
              <a:ext cx="0" cy="346065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60215" y="5053232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3495352" y="5237898"/>
              <a:ext cx="1698495" cy="515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Tumor Size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80120" y="3268422"/>
              <a:ext cx="748043" cy="5159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Age</a:t>
              </a: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Multiply 7"/>
            <p:cNvSpPr/>
            <p:nvPr/>
          </p:nvSpPr>
          <p:spPr>
            <a:xfrm>
              <a:off x="2343294" y="223425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2522477" y="454550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599124" y="4350829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Multiply 10"/>
            <p:cNvSpPr/>
            <p:nvPr/>
          </p:nvSpPr>
          <p:spPr>
            <a:xfrm>
              <a:off x="3759685" y="215688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" name="Multiply 11"/>
            <p:cNvSpPr/>
            <p:nvPr/>
          </p:nvSpPr>
          <p:spPr>
            <a:xfrm>
              <a:off x="4390476" y="315312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3904957" y="3392624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4592200" y="2468609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>
              <a:off x="1568400" y="337199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Isosceles Triangle 15"/>
            <p:cNvSpPr/>
            <p:nvPr/>
          </p:nvSpPr>
          <p:spPr>
            <a:xfrm>
              <a:off x="2163351" y="3760474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Isosceles Triangle 16"/>
            <p:cNvSpPr/>
            <p:nvPr/>
          </p:nvSpPr>
          <p:spPr>
            <a:xfrm>
              <a:off x="3068110" y="3887227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1239029" y="2607051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Multiply 19"/>
            <p:cNvSpPr/>
            <p:nvPr/>
          </p:nvSpPr>
          <p:spPr>
            <a:xfrm>
              <a:off x="3113842" y="2524122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" name="Multiply 20"/>
            <p:cNvSpPr/>
            <p:nvPr/>
          </p:nvSpPr>
          <p:spPr>
            <a:xfrm>
              <a:off x="4820810" y="3995920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2" name="Isosceles Triangle 21"/>
            <p:cNvSpPr/>
            <p:nvPr/>
          </p:nvSpPr>
          <p:spPr>
            <a:xfrm>
              <a:off x="2410207" y="3260860"/>
              <a:ext cx="422031" cy="37279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Multiply 22"/>
            <p:cNvSpPr/>
            <p:nvPr/>
          </p:nvSpPr>
          <p:spPr>
            <a:xfrm>
              <a:off x="2964348" y="1825625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1480720" y="1993507"/>
              <a:ext cx="4023360" cy="3130061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boundary</a:t>
            </a:r>
            <a:endParaRPr lang="en-US" dirty="0"/>
          </a:p>
        </p:txBody>
      </p:sp>
      <p:pic>
        <p:nvPicPr>
          <p:cNvPr id="28" name="Resim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095" y="1989634"/>
            <a:ext cx="10389860" cy="25593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Non-Linear</a:t>
            </a:r>
            <a:r>
              <a:rPr lang="tr-TR" dirty="0"/>
              <a:t> </a:t>
            </a:r>
            <a:r>
              <a:rPr lang="tr-TR" dirty="0" err="1"/>
              <a:t>Decision</a:t>
            </a:r>
            <a:r>
              <a:rPr lang="en-US" dirty="0"/>
              <a:t> boundary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582" y="1701602"/>
            <a:ext cx="11403793" cy="15121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71065" y="379960"/>
                <a:ext cx="7864007" cy="579743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br>
                  <a:rPr lang="en-US" sz="3200" i="1" dirty="0">
                    <a:latin typeface="Cambria Math" panose="02040503050406030204" pitchFamily="18" charset="0"/>
                  </a:rPr>
                </a:br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                           +</m:t>
                    </m:r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Predict “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” if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2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Sup>
                      <m:sSub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+⋯)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1065" y="379960"/>
                <a:ext cx="7864007" cy="5797439"/>
              </a:xfrm>
              <a:blipFill rotWithShape="1">
                <a:blip r:embed="rId1"/>
                <a:stretch>
                  <a:fillRect l="-1" t="-4" r="3" b="-1673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95623" y="238938"/>
            <a:ext cx="3875442" cy="3357652"/>
            <a:chOff x="195648" y="237728"/>
            <a:chExt cx="3875947" cy="3358089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133622" y="237728"/>
              <a:ext cx="0" cy="315681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195648" y="2126283"/>
              <a:ext cx="3875947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Multiply 7"/>
            <p:cNvSpPr/>
            <p:nvPr/>
          </p:nvSpPr>
          <p:spPr>
            <a:xfrm>
              <a:off x="2978668" y="646002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511997" y="1646103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757817" y="1915034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53788" y="2380868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2058461" y="1513325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2306592" y="2058709"/>
              <a:ext cx="375805" cy="340064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998206" y="820778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402858" y="174434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6" name="Multiply 15"/>
            <p:cNvSpPr/>
            <p:nvPr/>
          </p:nvSpPr>
          <p:spPr>
            <a:xfrm>
              <a:off x="3337229" y="164610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7" name="Multiply 16"/>
            <p:cNvSpPr/>
            <p:nvPr/>
          </p:nvSpPr>
          <p:spPr>
            <a:xfrm>
              <a:off x="1965520" y="3255753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8" name="Multiply 17"/>
            <p:cNvSpPr/>
            <p:nvPr/>
          </p:nvSpPr>
          <p:spPr>
            <a:xfrm>
              <a:off x="564949" y="297949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" name="Multiply 18"/>
            <p:cNvSpPr/>
            <p:nvPr/>
          </p:nvSpPr>
          <p:spPr>
            <a:xfrm>
              <a:off x="1837887" y="662356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0" name="Multiply 19"/>
            <p:cNvSpPr/>
            <p:nvPr/>
          </p:nvSpPr>
          <p:spPr>
            <a:xfrm>
              <a:off x="2961424" y="2838725"/>
              <a:ext cx="375805" cy="34006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95623" y="3599538"/>
            <a:ext cx="3875442" cy="3156402"/>
            <a:chOff x="195648" y="3598766"/>
            <a:chExt cx="3875947" cy="3156813"/>
          </a:xfrm>
        </p:grpSpPr>
        <p:grpSp>
          <p:nvGrpSpPr>
            <p:cNvPr id="26" name="Group 25"/>
            <p:cNvGrpSpPr/>
            <p:nvPr/>
          </p:nvGrpSpPr>
          <p:grpSpPr>
            <a:xfrm>
              <a:off x="195648" y="3598766"/>
              <a:ext cx="3875947" cy="3156813"/>
              <a:chOff x="195648" y="3598766"/>
              <a:chExt cx="3875947" cy="3156813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2133622" y="3598766"/>
                <a:ext cx="0" cy="3156813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95648" y="5487321"/>
                <a:ext cx="3875947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29"/>
            <p:cNvSpPr/>
            <p:nvPr/>
          </p:nvSpPr>
          <p:spPr>
            <a:xfrm>
              <a:off x="639483" y="3972123"/>
              <a:ext cx="2499528" cy="2234896"/>
            </a:xfrm>
            <a:custGeom>
              <a:avLst/>
              <a:gdLst>
                <a:gd name="connsiteX0" fmla="*/ 0 w 2541363"/>
                <a:gd name="connsiteY0" fmla="*/ 1376818 h 2219826"/>
                <a:gd name="connsiteX1" fmla="*/ 442259 w 2541363"/>
                <a:gd name="connsiteY1" fmla="*/ 689524 h 2219826"/>
                <a:gd name="connsiteX2" fmla="*/ 1374588 w 2541363"/>
                <a:gd name="connsiteY2" fmla="*/ 61995 h 2219826"/>
                <a:gd name="connsiteX3" fmla="*/ 1954306 w 2541363"/>
                <a:gd name="connsiteY3" fmla="*/ 85901 h 2219826"/>
                <a:gd name="connsiteX4" fmla="*/ 2498165 w 2541363"/>
                <a:gd name="connsiteY4" fmla="*/ 617806 h 2219826"/>
                <a:gd name="connsiteX5" fmla="*/ 2372659 w 2541363"/>
                <a:gd name="connsiteY5" fmla="*/ 1305101 h 2219826"/>
                <a:gd name="connsiteX6" fmla="*/ 1308847 w 2541363"/>
                <a:gd name="connsiteY6" fmla="*/ 910653 h 2219826"/>
                <a:gd name="connsiteX7" fmla="*/ 1852706 w 2541363"/>
                <a:gd name="connsiteY7" fmla="*/ 2010324 h 2219826"/>
                <a:gd name="connsiteX8" fmla="*/ 1261035 w 2541363"/>
                <a:gd name="connsiteY8" fmla="*/ 2219501 h 2219826"/>
                <a:gd name="connsiteX9" fmla="*/ 567765 w 2541363"/>
                <a:gd name="connsiteY9" fmla="*/ 2040206 h 2219826"/>
                <a:gd name="connsiteX10" fmla="*/ 23906 w 2541363"/>
                <a:gd name="connsiteY10" fmla="*/ 1424630 h 2219826"/>
                <a:gd name="connsiteX0-1" fmla="*/ 0 w 2541363"/>
                <a:gd name="connsiteY0-2" fmla="*/ 1376818 h 2219788"/>
                <a:gd name="connsiteX1-3" fmla="*/ 442259 w 2541363"/>
                <a:gd name="connsiteY1-4" fmla="*/ 689524 h 2219788"/>
                <a:gd name="connsiteX2-5" fmla="*/ 1374588 w 2541363"/>
                <a:gd name="connsiteY2-6" fmla="*/ 61995 h 2219788"/>
                <a:gd name="connsiteX3-7" fmla="*/ 1954306 w 2541363"/>
                <a:gd name="connsiteY3-8" fmla="*/ 85901 h 2219788"/>
                <a:gd name="connsiteX4-9" fmla="*/ 2498165 w 2541363"/>
                <a:gd name="connsiteY4-10" fmla="*/ 617806 h 2219788"/>
                <a:gd name="connsiteX5-11" fmla="*/ 2372659 w 2541363"/>
                <a:gd name="connsiteY5-12" fmla="*/ 1305101 h 2219788"/>
                <a:gd name="connsiteX6-13" fmla="*/ 1308847 w 2541363"/>
                <a:gd name="connsiteY6-14" fmla="*/ 910653 h 2219788"/>
                <a:gd name="connsiteX7-15" fmla="*/ 1852706 w 2541363"/>
                <a:gd name="connsiteY7-16" fmla="*/ 2010324 h 2219788"/>
                <a:gd name="connsiteX8-17" fmla="*/ 1261035 w 2541363"/>
                <a:gd name="connsiteY8-18" fmla="*/ 2219501 h 2219788"/>
                <a:gd name="connsiteX9-19" fmla="*/ 567765 w 2541363"/>
                <a:gd name="connsiteY9-20" fmla="*/ 2040206 h 2219788"/>
                <a:gd name="connsiteX10-21" fmla="*/ 41835 w 2541363"/>
                <a:gd name="connsiteY10-22" fmla="*/ 1472442 h 2219788"/>
                <a:gd name="connsiteX0-23" fmla="*/ 0 w 2499528"/>
                <a:gd name="connsiteY0-24" fmla="*/ 1508300 h 2219788"/>
                <a:gd name="connsiteX1-25" fmla="*/ 400424 w 2499528"/>
                <a:gd name="connsiteY1-26" fmla="*/ 689524 h 2219788"/>
                <a:gd name="connsiteX2-27" fmla="*/ 1332753 w 2499528"/>
                <a:gd name="connsiteY2-28" fmla="*/ 61995 h 2219788"/>
                <a:gd name="connsiteX3-29" fmla="*/ 1912471 w 2499528"/>
                <a:gd name="connsiteY3-30" fmla="*/ 85901 h 2219788"/>
                <a:gd name="connsiteX4-31" fmla="*/ 2456330 w 2499528"/>
                <a:gd name="connsiteY4-32" fmla="*/ 617806 h 2219788"/>
                <a:gd name="connsiteX5-33" fmla="*/ 2330824 w 2499528"/>
                <a:gd name="connsiteY5-34" fmla="*/ 1305101 h 2219788"/>
                <a:gd name="connsiteX6-35" fmla="*/ 1267012 w 2499528"/>
                <a:gd name="connsiteY6-36" fmla="*/ 910653 h 2219788"/>
                <a:gd name="connsiteX7-37" fmla="*/ 1810871 w 2499528"/>
                <a:gd name="connsiteY7-38" fmla="*/ 2010324 h 2219788"/>
                <a:gd name="connsiteX8-39" fmla="*/ 1219200 w 2499528"/>
                <a:gd name="connsiteY8-40" fmla="*/ 2219501 h 2219788"/>
                <a:gd name="connsiteX9-41" fmla="*/ 525930 w 2499528"/>
                <a:gd name="connsiteY9-42" fmla="*/ 2040206 h 2219788"/>
                <a:gd name="connsiteX10-43" fmla="*/ 0 w 2499528"/>
                <a:gd name="connsiteY10-44" fmla="*/ 1472442 h 2219788"/>
                <a:gd name="connsiteX0-45" fmla="*/ 0 w 2499528"/>
                <a:gd name="connsiteY0-46" fmla="*/ 1508300 h 2219788"/>
                <a:gd name="connsiteX1-47" fmla="*/ 400424 w 2499528"/>
                <a:gd name="connsiteY1-48" fmla="*/ 689524 h 2219788"/>
                <a:gd name="connsiteX2-49" fmla="*/ 1332753 w 2499528"/>
                <a:gd name="connsiteY2-50" fmla="*/ 61995 h 2219788"/>
                <a:gd name="connsiteX3-51" fmla="*/ 1912471 w 2499528"/>
                <a:gd name="connsiteY3-52" fmla="*/ 85901 h 2219788"/>
                <a:gd name="connsiteX4-53" fmla="*/ 2456330 w 2499528"/>
                <a:gd name="connsiteY4-54" fmla="*/ 617806 h 2219788"/>
                <a:gd name="connsiteX5-55" fmla="*/ 2330824 w 2499528"/>
                <a:gd name="connsiteY5-56" fmla="*/ 1305101 h 2219788"/>
                <a:gd name="connsiteX6-57" fmla="*/ 1267012 w 2499528"/>
                <a:gd name="connsiteY6-58" fmla="*/ 910653 h 2219788"/>
                <a:gd name="connsiteX7-59" fmla="*/ 1183341 w 2499528"/>
                <a:gd name="connsiteY7-60" fmla="*/ 1639783 h 2219788"/>
                <a:gd name="connsiteX8-61" fmla="*/ 1810871 w 2499528"/>
                <a:gd name="connsiteY8-62" fmla="*/ 2010324 h 2219788"/>
                <a:gd name="connsiteX9-63" fmla="*/ 1219200 w 2499528"/>
                <a:gd name="connsiteY9-64" fmla="*/ 2219501 h 2219788"/>
                <a:gd name="connsiteX10-65" fmla="*/ 525930 w 2499528"/>
                <a:gd name="connsiteY10-66" fmla="*/ 2040206 h 2219788"/>
                <a:gd name="connsiteX11" fmla="*/ 0 w 2499528"/>
                <a:gd name="connsiteY11" fmla="*/ 1472442 h 2219788"/>
                <a:gd name="connsiteX0-67" fmla="*/ 0 w 2499528"/>
                <a:gd name="connsiteY0-68" fmla="*/ 1508300 h 2234896"/>
                <a:gd name="connsiteX1-69" fmla="*/ 400424 w 2499528"/>
                <a:gd name="connsiteY1-70" fmla="*/ 689524 h 2234896"/>
                <a:gd name="connsiteX2-71" fmla="*/ 1332753 w 2499528"/>
                <a:gd name="connsiteY2-72" fmla="*/ 61995 h 2234896"/>
                <a:gd name="connsiteX3-73" fmla="*/ 1912471 w 2499528"/>
                <a:gd name="connsiteY3-74" fmla="*/ 85901 h 2234896"/>
                <a:gd name="connsiteX4-75" fmla="*/ 2456330 w 2499528"/>
                <a:gd name="connsiteY4-76" fmla="*/ 617806 h 2234896"/>
                <a:gd name="connsiteX5-77" fmla="*/ 2330824 w 2499528"/>
                <a:gd name="connsiteY5-78" fmla="*/ 1305101 h 2234896"/>
                <a:gd name="connsiteX6-79" fmla="*/ 1267012 w 2499528"/>
                <a:gd name="connsiteY6-80" fmla="*/ 910653 h 2234896"/>
                <a:gd name="connsiteX7-81" fmla="*/ 1183341 w 2499528"/>
                <a:gd name="connsiteY7-82" fmla="*/ 1639783 h 2234896"/>
                <a:gd name="connsiteX8-83" fmla="*/ 2211294 w 2499528"/>
                <a:gd name="connsiteY8-84" fmla="*/ 2159736 h 2234896"/>
                <a:gd name="connsiteX9-85" fmla="*/ 1219200 w 2499528"/>
                <a:gd name="connsiteY9-86" fmla="*/ 2219501 h 2234896"/>
                <a:gd name="connsiteX10-87" fmla="*/ 525930 w 2499528"/>
                <a:gd name="connsiteY10-88" fmla="*/ 2040206 h 2234896"/>
                <a:gd name="connsiteX11-89" fmla="*/ 0 w 2499528"/>
                <a:gd name="connsiteY11-90" fmla="*/ 1472442 h 223489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2499528" h="2234896">
                  <a:moveTo>
                    <a:pt x="0" y="1508300"/>
                  </a:moveTo>
                  <a:cubicBezTo>
                    <a:pt x="106580" y="1274221"/>
                    <a:pt x="178299" y="930575"/>
                    <a:pt x="400424" y="689524"/>
                  </a:cubicBezTo>
                  <a:cubicBezTo>
                    <a:pt x="622550" y="448473"/>
                    <a:pt x="1080745" y="162599"/>
                    <a:pt x="1332753" y="61995"/>
                  </a:cubicBezTo>
                  <a:cubicBezTo>
                    <a:pt x="1584761" y="-38609"/>
                    <a:pt x="1725208" y="-6734"/>
                    <a:pt x="1912471" y="85901"/>
                  </a:cubicBezTo>
                  <a:cubicBezTo>
                    <a:pt x="2099734" y="178536"/>
                    <a:pt x="2386605" y="414606"/>
                    <a:pt x="2456330" y="617806"/>
                  </a:cubicBezTo>
                  <a:cubicBezTo>
                    <a:pt x="2526055" y="821006"/>
                    <a:pt x="2529044" y="1256293"/>
                    <a:pt x="2330824" y="1305101"/>
                  </a:cubicBezTo>
                  <a:cubicBezTo>
                    <a:pt x="2132604" y="1353909"/>
                    <a:pt x="1458259" y="854873"/>
                    <a:pt x="1267012" y="910653"/>
                  </a:cubicBezTo>
                  <a:cubicBezTo>
                    <a:pt x="1075765" y="966433"/>
                    <a:pt x="1092698" y="1456504"/>
                    <a:pt x="1183341" y="1639783"/>
                  </a:cubicBezTo>
                  <a:cubicBezTo>
                    <a:pt x="1273984" y="1823062"/>
                    <a:pt x="2205318" y="2063116"/>
                    <a:pt x="2211294" y="2159736"/>
                  </a:cubicBezTo>
                  <a:cubicBezTo>
                    <a:pt x="2217270" y="2256356"/>
                    <a:pt x="1500094" y="2239423"/>
                    <a:pt x="1219200" y="2219501"/>
                  </a:cubicBezTo>
                  <a:cubicBezTo>
                    <a:pt x="938306" y="2199579"/>
                    <a:pt x="729130" y="2164716"/>
                    <a:pt x="525930" y="2040206"/>
                  </a:cubicBezTo>
                  <a:cubicBezTo>
                    <a:pt x="322730" y="1915696"/>
                    <a:pt x="168835" y="1713991"/>
                    <a:pt x="0" y="1472442"/>
                  </a:cubicBezTo>
                </a:path>
              </a:pathLst>
            </a:custGeom>
            <a:solidFill>
              <a:srgbClr val="00B050">
                <a:alpha val="25098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1148978" y="1203110"/>
            <a:ext cx="1876368" cy="1876368"/>
          </a:xfrm>
          <a:prstGeom prst="ellipse">
            <a:avLst/>
          </a:prstGeom>
          <a:solidFill>
            <a:srgbClr val="00B05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the </a:t>
            </a:r>
            <a:r>
              <a:rPr lang="en-US" b="1" dirty="0">
                <a:solidFill>
                  <a:srgbClr val="FF0000"/>
                </a:solidFill>
              </a:rPr>
              <a:t>form</a:t>
            </a:r>
            <a:r>
              <a:rPr lang="en-US" dirty="0"/>
              <a:t> come from?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0" y="948717"/>
                <a:ext cx="10971372" cy="503172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3200" dirty="0"/>
                  <a:t>Logistic regression hypothesis representation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  <a:p>
                <a:r>
                  <a:rPr lang="en-US" sz="3200" dirty="0"/>
                  <a:t>Consider learning f: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3200" dirty="0"/>
                  <a:t>, where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is a vector of real-valued features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 ⋯,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Boolean</a:t>
                </a:r>
                <a:endParaRPr lang="tr-TR" sz="2800" dirty="0"/>
              </a:p>
              <a:p>
                <a:pPr lvl="1" fontAlgn="base">
                  <a:spcAft>
                    <a:spcPct val="0"/>
                  </a:spcAft>
                </a:pPr>
                <a:r>
                  <a:rPr lang="tr-TR" altLang="tr-TR" sz="2800" dirty="0" err="1"/>
                  <a:t>The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likelihood</a:t>
                </a:r>
                <a:r>
                  <a:rPr lang="tr-TR" altLang="tr-TR" sz="2800" dirty="0"/>
                  <a:t> of </a:t>
                </a:r>
                <a:r>
                  <a:rPr lang="tr-TR" altLang="tr-TR" sz="2800" dirty="0" err="1"/>
                  <a:t>the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input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features</a:t>
                </a:r>
                <a:r>
                  <a:rPr lang="tr-TR" altLang="tr-TR" sz="2800" dirty="0"/>
                  <a:t> is </a:t>
                </a:r>
                <a:r>
                  <a:rPr lang="tr-TR" altLang="tr-TR" sz="2800" dirty="0" err="1"/>
                  <a:t>modeled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using</a:t>
                </a:r>
                <a:r>
                  <a:rPr lang="tr-TR" altLang="tr-TR" sz="2800" dirty="0"/>
                  <a:t> a </a:t>
                </a:r>
                <a:r>
                  <a:rPr lang="tr-TR" altLang="tr-TR" sz="2800" dirty="0" err="1"/>
                  <a:t>Gaussian</a:t>
                </a:r>
                <a:r>
                  <a:rPr lang="tr-TR" altLang="tr-TR" sz="2800" dirty="0"/>
                  <a:t> </a:t>
                </a:r>
                <a:endParaRPr lang="tr-TR" altLang="tr-TR" sz="2800" dirty="0"/>
              </a:p>
              <a:p>
                <a:pPr marL="497840" lvl="1" indent="0" fontAlgn="base">
                  <a:spcAft>
                    <a:spcPct val="0"/>
                  </a:spcAft>
                  <a:buNone/>
                </a:pPr>
                <a:r>
                  <a:rPr lang="tr-TR" altLang="tr-TR" sz="2800" dirty="0" err="1"/>
                  <a:t>distribution</a:t>
                </a:r>
                <a:r>
                  <a:rPr lang="tr-TR" altLang="tr-TR" sz="2800" dirty="0"/>
                  <a:t>.</a:t>
                </a:r>
                <a:endParaRPr lang="tr-TR" altLang="tr-TR" sz="2800" dirty="0"/>
              </a:p>
              <a:p>
                <a:pPr lvl="1" fontAlgn="base">
                  <a:spcAft>
                    <a:spcPct val="0"/>
                  </a:spcAft>
                </a:pPr>
                <a:r>
                  <a:rPr lang="tr-TR" altLang="tr-TR" sz="2800" dirty="0" err="1"/>
                  <a:t>The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output</a:t>
                </a:r>
                <a:r>
                  <a:rPr lang="tr-TR" altLang="tr-TR" sz="2800" dirty="0"/>
                  <a:t> Y </a:t>
                </a:r>
                <a:r>
                  <a:rPr lang="tr-TR" altLang="tr-TR" sz="2800" dirty="0" err="1"/>
                  <a:t>follows</a:t>
                </a:r>
                <a:r>
                  <a:rPr lang="tr-TR" altLang="tr-TR" sz="2800" dirty="0"/>
                  <a:t> a </a:t>
                </a:r>
                <a:r>
                  <a:rPr lang="tr-TR" altLang="tr-TR" sz="2800" dirty="0" err="1"/>
                  <a:t>Bernoulli</a:t>
                </a:r>
                <a:r>
                  <a:rPr lang="tr-TR" altLang="tr-TR" sz="2800" dirty="0"/>
                  <a:t> </a:t>
                </a:r>
                <a:r>
                  <a:rPr lang="tr-TR" altLang="tr-TR" sz="2800" dirty="0" err="1"/>
                  <a:t>distribution</a:t>
                </a:r>
                <a:r>
                  <a:rPr lang="tr-TR" altLang="tr-TR" sz="2800" dirty="0"/>
                  <a:t>. </a:t>
                </a:r>
                <a:endParaRPr lang="tr-TR" altLang="tr-TR" sz="2800" dirty="0"/>
              </a:p>
              <a:p>
                <a:pPr lvl="1"/>
                <a:endParaRPr lang="en-US" sz="2800" dirty="0"/>
              </a:p>
              <a:p>
                <a:pPr lvl="1"/>
                <a:r>
                  <a:rPr lang="en-US" sz="2800" dirty="0"/>
                  <a:t>Assume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are conditionally independent given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Model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as Gaussian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Model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2800" dirty="0"/>
                  <a:t> as Bernoulli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800" dirty="0"/>
              </a:p>
              <a:p>
                <a:pPr lvl="2"/>
                <a:endParaRPr lang="en-US" sz="24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0" y="948717"/>
                <a:ext cx="10971372" cy="5031720"/>
              </a:xfrm>
              <a:blipFill rotWithShape="1">
                <a:blip r:embed="rId1"/>
                <a:stretch>
                  <a:fillRect l="-5" t="-985" r="3" b="-887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Question-1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521" y="1197546"/>
            <a:ext cx="11341935" cy="3816424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7174" y="4298432"/>
            <a:ext cx="6299030" cy="1723650"/>
          </a:xfrm>
          <a:prstGeom prst="rect">
            <a:avLst/>
          </a:prstGeom>
        </p:spPr>
      </p:pic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Solution-1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566" y="693490"/>
            <a:ext cx="7058025" cy="1019175"/>
          </a:xfr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78" y="1712665"/>
            <a:ext cx="7077075" cy="2143125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/>
          <a:srcRect r="15568"/>
          <a:stretch>
            <a:fillRect/>
          </a:stretch>
        </p:blipFill>
        <p:spPr>
          <a:xfrm>
            <a:off x="0" y="4118919"/>
            <a:ext cx="5951190" cy="1266825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5"/>
          <a:srcRect r="8730"/>
          <a:stretch>
            <a:fillRect/>
          </a:stretch>
        </p:blipFill>
        <p:spPr>
          <a:xfrm>
            <a:off x="32365" y="5385744"/>
            <a:ext cx="6062841" cy="131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Hypothesis representation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Cost function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dirty="0"/>
              <a:t>Logistic regression with gradient descent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Regularization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Multi-class classification</a:t>
            </a: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396605"/>
                <a:ext cx="10514231" cy="646174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600" dirty="0"/>
                  <a:t>Training set with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600" dirty="0"/>
                  <a:t> examples</a:t>
                </a:r>
                <a:endParaRPr lang="en-US" sz="3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{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, ⋯,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36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,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3600" dirty="0"/>
              </a:p>
              <a:p>
                <a:pPr marL="0" indent="0" algn="ctr">
                  <a:buNone/>
                </a:pPr>
                <a:endParaRPr lang="en-US" sz="36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600" dirty="0"/>
              </a:p>
              <a:p>
                <a:pPr marL="0" indent="0" algn="ctr">
                  <a:buNone/>
                </a:pPr>
                <a:r>
                  <a:rPr lang="en-US" sz="4000" dirty="0">
                    <a:solidFill>
                      <a:srgbClr val="FF0000"/>
                    </a:solidFill>
                  </a:rPr>
                  <a:t>How to choose parameters </a:t>
                </a:r>
                <a14:m>
                  <m:oMath xmlns:m="http://schemas.openxmlformats.org/officeDocument/2006/math">
                    <m:r>
                      <a:rPr lang="en-US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4000" dirty="0">
                    <a:solidFill>
                      <a:srgbClr val="FF0000"/>
                    </a:solidFill>
                  </a:rPr>
                  <a:t>?</a:t>
                </a:r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396605"/>
                <a:ext cx="10514231" cy="6461743"/>
              </a:xfrm>
              <a:blipFill rotWithShape="1">
                <a:blip r:embed="rId1"/>
                <a:stretch>
                  <a:fillRect l="-5" t="-6" r="4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Cost function for </a:t>
            </a:r>
            <a:r>
              <a:rPr lang="en-US" b="1" dirty="0"/>
              <a:t>Logistic Regression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8"/>
                <a:ext cx="9189974" cy="1473437"/>
              </a:xfrm>
              <a:ln w="76200">
                <a:solidFill>
                  <a:srgbClr val="00B050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dirty="0"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dirty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600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3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3600" dirty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8"/>
                <a:ext cx="9189974" cy="1473437"/>
              </a:xfrm>
              <a:blipFill rotWithShape="1">
                <a:blip r:embed="rId1"/>
                <a:stretch>
                  <a:fillRect l="-420" t="-3128" r="-413" b="-2545"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807859" y="3612662"/>
            <a:ext cx="0" cy="3156402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414532" y="6210458"/>
            <a:ext cx="3875442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558578" y="6184365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578" y="6184365"/>
                <a:ext cx="513792" cy="584699"/>
              </a:xfrm>
              <a:prstGeom prst="rect">
                <a:avLst/>
              </a:prstGeom>
              <a:blipFill rotWithShape="1">
                <a:blip r:embed="rId2"/>
                <a:stretch>
                  <a:fillRect l="-107" t="-17" r="122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1793972" y="6210458"/>
                <a:ext cx="505201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72" y="6210458"/>
                <a:ext cx="505201" cy="584699"/>
              </a:xfrm>
              <a:prstGeom prst="rect">
                <a:avLst/>
              </a:prstGeom>
              <a:blipFill rotWithShape="1">
                <a:blip r:embed="rId3"/>
                <a:stretch>
                  <a:fillRect l="-19" t="-27" r="94"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86907" y="3609152"/>
                <a:ext cx="2069912" cy="707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907" y="3609152"/>
                <a:ext cx="2069912" cy="707794"/>
              </a:xfrm>
              <a:prstGeom prst="rect">
                <a:avLst/>
              </a:prstGeom>
              <a:blipFill rotWithShape="1">
                <a:blip r:embed="rId4"/>
                <a:stretch>
                  <a:fillRect l="-8" t="-63" r="30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2783300" y="6184364"/>
                <a:ext cx="129114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300" y="6184364"/>
                <a:ext cx="1291148" cy="584699"/>
              </a:xfrm>
              <a:prstGeom prst="rect">
                <a:avLst/>
              </a:prstGeom>
              <a:blipFill rotWithShape="1">
                <a:blip r:embed="rId5"/>
                <a:stretch>
                  <a:fillRect l="-7" t="-17" r="22" b="10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/>
          <p:cNvSpPr/>
          <p:nvPr/>
        </p:nvSpPr>
        <p:spPr>
          <a:xfrm>
            <a:off x="1947863" y="3505176"/>
            <a:ext cx="2816974" cy="2682698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-1" fmla="*/ 2891482 w 2891482"/>
              <a:gd name="connsiteY0-2" fmla="*/ 2261286 h 2262529"/>
              <a:gd name="connsiteX1-3" fmla="*/ 951471 w 2891482"/>
              <a:gd name="connsiteY1-4" fmla="*/ 1643449 h 2262529"/>
              <a:gd name="connsiteX2-5" fmla="*/ 0 w 2891482"/>
              <a:gd name="connsiteY2-6" fmla="*/ 0 h 2262529"/>
              <a:gd name="connsiteX0-7" fmla="*/ 2817341 w 2817341"/>
              <a:gd name="connsiteY0-8" fmla="*/ 2681415 h 2683047"/>
              <a:gd name="connsiteX1-9" fmla="*/ 877330 w 2817341"/>
              <a:gd name="connsiteY1-10" fmla="*/ 2063578 h 2683047"/>
              <a:gd name="connsiteX2-11" fmla="*/ 0 w 2817341"/>
              <a:gd name="connsiteY2-12" fmla="*/ 0 h 2683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417569" y="3609152"/>
            <a:ext cx="0" cy="3156402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024242" y="6206949"/>
            <a:ext cx="3875442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/>
              <p:cNvSpPr/>
              <p:nvPr/>
            </p:nvSpPr>
            <p:spPr>
              <a:xfrm>
                <a:off x="10168287" y="6180855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287" y="6180855"/>
                <a:ext cx="513792" cy="584699"/>
              </a:xfrm>
              <a:prstGeom prst="rect">
                <a:avLst/>
              </a:prstGeom>
              <a:blipFill rotWithShape="1">
                <a:blip r:embed="rId2"/>
                <a:stretch>
                  <a:fillRect l="-6" t="-68" r="21" b="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7403681" y="6206949"/>
                <a:ext cx="505201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681" y="6206949"/>
                <a:ext cx="505201" cy="584699"/>
              </a:xfrm>
              <a:prstGeom prst="rect">
                <a:avLst/>
              </a:prstGeom>
              <a:blipFill rotWithShape="1">
                <a:blip r:embed="rId3"/>
                <a:stretch>
                  <a:fillRect l="-43" t="-79" r="117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/>
              <p:cNvSpPr/>
              <p:nvPr/>
            </p:nvSpPr>
            <p:spPr>
              <a:xfrm>
                <a:off x="7546093" y="3609152"/>
                <a:ext cx="2069912" cy="7077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093" y="3609152"/>
                <a:ext cx="2069912" cy="707794"/>
              </a:xfrm>
              <a:prstGeom prst="rect">
                <a:avLst/>
              </a:prstGeom>
              <a:blipFill rotWithShape="1">
                <a:blip r:embed="rId6"/>
                <a:stretch>
                  <a:fillRect l="-19" t="-63" r="10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8393010" y="6180854"/>
                <a:ext cx="129114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010" y="6180854"/>
                <a:ext cx="1291148" cy="584699"/>
              </a:xfrm>
              <a:prstGeom prst="rect">
                <a:avLst/>
              </a:prstGeom>
              <a:blipFill rotWithShape="1">
                <a:blip r:embed="rId5"/>
                <a:stretch>
                  <a:fillRect l="-17" t="-68" r="32" b="4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/>
          <p:cNvSpPr/>
          <p:nvPr/>
        </p:nvSpPr>
        <p:spPr>
          <a:xfrm flipH="1">
            <a:off x="7361389" y="3513190"/>
            <a:ext cx="2815985" cy="2682698"/>
          </a:xfrm>
          <a:custGeom>
            <a:avLst/>
            <a:gdLst>
              <a:gd name="connsiteX0" fmla="*/ 2891482 w 2891482"/>
              <a:gd name="connsiteY0" fmla="*/ 2261286 h 2271360"/>
              <a:gd name="connsiteX1" fmla="*/ 642552 w 2891482"/>
              <a:gd name="connsiteY1" fmla="*/ 1927654 h 2271360"/>
              <a:gd name="connsiteX2" fmla="*/ 0 w 2891482"/>
              <a:gd name="connsiteY2" fmla="*/ 0 h 2271360"/>
              <a:gd name="connsiteX0-1" fmla="*/ 2891482 w 2891482"/>
              <a:gd name="connsiteY0-2" fmla="*/ 2261286 h 2262529"/>
              <a:gd name="connsiteX1-3" fmla="*/ 951471 w 2891482"/>
              <a:gd name="connsiteY1-4" fmla="*/ 1643449 h 2262529"/>
              <a:gd name="connsiteX2-5" fmla="*/ 0 w 2891482"/>
              <a:gd name="connsiteY2-6" fmla="*/ 0 h 2262529"/>
              <a:gd name="connsiteX0-7" fmla="*/ 2817341 w 2817341"/>
              <a:gd name="connsiteY0-8" fmla="*/ 2681415 h 2683047"/>
              <a:gd name="connsiteX1-9" fmla="*/ 877330 w 2817341"/>
              <a:gd name="connsiteY1-10" fmla="*/ 2063578 h 2683047"/>
              <a:gd name="connsiteX2-11" fmla="*/ 0 w 2817341"/>
              <a:gd name="connsiteY2-12" fmla="*/ 0 h 26830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817341" h="2683047">
                <a:moveTo>
                  <a:pt x="2817341" y="2681415"/>
                </a:moveTo>
                <a:cubicBezTo>
                  <a:pt x="1933833" y="2703039"/>
                  <a:pt x="1346887" y="2510480"/>
                  <a:pt x="877330" y="2063578"/>
                </a:cubicBezTo>
                <a:cubicBezTo>
                  <a:pt x="407773" y="1616676"/>
                  <a:pt x="80319" y="775386"/>
                  <a:pt x="0" y="0"/>
                </a:cubicBezTo>
              </a:path>
            </a:pathLst>
          </a:custGeom>
          <a:noFill/>
          <a:ln w="762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 cost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8"/>
                <a:ext cx="10514231" cy="4858747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Cost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    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if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</m:d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ℎ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8"/>
                <a:ext cx="10514231" cy="4858747"/>
              </a:xfrm>
              <a:blipFill rotWithShape="1">
                <a:blip r:embed="rId1"/>
                <a:stretch>
                  <a:fillRect l="-5" t="-8" r="4" b="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510396" y="2941766"/>
            <a:ext cx="0" cy="988412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503172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Cost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/>
                  <a:t>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sz="3600" i="1" dirty="0"/>
              </a:p>
              <a:p>
                <a:endParaRPr lang="en-US" sz="3200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5031720"/>
              </a:xfrm>
              <a:blipFill rotWithShape="1">
                <a:blip r:embed="rId1"/>
                <a:stretch>
                  <a:fillRect l="-5" t="-7" r="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713943" y="4560946"/>
                <a:ext cx="5476469" cy="1471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:r>
                  <a:rPr lang="en-US" sz="3600" b="1" dirty="0">
                    <a:solidFill>
                      <a:prstClr val="black"/>
                    </a:solidFill>
                    <a:latin typeface="Calibri" panose="020F0502020204030204"/>
                  </a:rPr>
                  <a:t>Prediction</a:t>
                </a:r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: given new 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400" latinLnBrk="0"/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    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3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⊤</m:t>
                                </m:r>
                              </m:sup>
                            </m:sSup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943" y="4560946"/>
                <a:ext cx="5476469" cy="1471942"/>
              </a:xfrm>
              <a:prstGeom prst="rect">
                <a:avLst/>
              </a:prstGeom>
              <a:blipFill rotWithShape="1">
                <a:blip r:embed="rId2"/>
                <a:stretch>
                  <a:fillRect l="-2" t="-26" r="6" b="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38091" y="4542387"/>
                <a:ext cx="6095206" cy="150906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4400" latinLnBrk="0"/>
                <a:r>
                  <a:rPr lang="en-US" sz="4000" b="1" dirty="0">
                    <a:solidFill>
                      <a:prstClr val="black"/>
                    </a:solidFill>
                    <a:latin typeface="Calibri" panose="020F0502020204030204"/>
                  </a:rPr>
                  <a:t>Learning</a:t>
                </a:r>
                <a:r>
                  <a:rPr lang="en-US" sz="4000" dirty="0">
                    <a:solidFill>
                      <a:prstClr val="black"/>
                    </a:solidFill>
                    <a:latin typeface="Calibri" panose="020F0502020204030204"/>
                  </a:rPr>
                  <a:t>: fit parameter </a:t>
                </a:r>
                <a14:m>
                  <m:oMath xmlns:m="http://schemas.openxmlformats.org/officeDocument/2006/math">
                    <m:r>
                      <a:rPr lang="en-US" sz="40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defTabSz="914400" latinLnBrk="0"/>
                <a:r>
                  <a:rPr lang="en-US" sz="4000" dirty="0">
                    <a:solidFill>
                      <a:prstClr val="black"/>
                    </a:solidFill>
                    <a:latin typeface="Calibri" panose="020F0502020204030204"/>
                  </a:rPr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4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4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4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91" y="4542387"/>
                <a:ext cx="6095206" cy="1509062"/>
              </a:xfrm>
              <a:prstGeom prst="rect">
                <a:avLst/>
              </a:prstGeom>
              <a:blipFill rotWithShape="1">
                <a:blip r:embed="rId3"/>
                <a:stretch>
                  <a:fillRect l="-9" t="-15" r="6" b="3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Question-2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566" y="1197546"/>
            <a:ext cx="10657184" cy="2066925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19" y="3296591"/>
            <a:ext cx="6172200" cy="2009775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611355" y="5261932"/>
            <a:ext cx="9721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Calculate</a:t>
            </a:r>
            <a:r>
              <a:rPr lang="tr-TR" b="1" dirty="0"/>
              <a:t> </a:t>
            </a:r>
            <a:r>
              <a:rPr lang="tr-TR" b="1" dirty="0" err="1"/>
              <a:t>cost</a:t>
            </a:r>
            <a:r>
              <a:rPr lang="tr-TR" b="1" dirty="0"/>
              <a:t> </a:t>
            </a:r>
            <a:r>
              <a:rPr lang="tr-TR" b="1" dirty="0" err="1"/>
              <a:t>function</a:t>
            </a:r>
            <a:r>
              <a:rPr lang="tr-TR" b="1" dirty="0"/>
              <a:t> of </a:t>
            </a:r>
            <a:r>
              <a:rPr lang="tr-TR" b="1" dirty="0" err="1"/>
              <a:t>logistic</a:t>
            </a:r>
            <a:r>
              <a:rPr lang="tr-TR" b="1" dirty="0"/>
              <a:t> </a:t>
            </a:r>
            <a:r>
              <a:rPr lang="tr-TR" b="1" dirty="0" err="1"/>
              <a:t>regression</a:t>
            </a:r>
            <a:r>
              <a:rPr lang="tr-TR" b="1" dirty="0"/>
              <a:t> in </a:t>
            </a:r>
            <a:r>
              <a:rPr lang="tr-TR" b="1" dirty="0" err="1"/>
              <a:t>this</a:t>
            </a:r>
            <a:r>
              <a:rPr lang="tr-TR" b="1" dirty="0"/>
              <a:t> </a:t>
            </a:r>
            <a:r>
              <a:rPr lang="tr-TR" b="1" dirty="0" err="1"/>
              <a:t>question</a:t>
            </a:r>
            <a:r>
              <a:rPr lang="tr-TR" b="1" dirty="0"/>
              <a:t>.</a:t>
            </a:r>
            <a:endParaRPr lang="tr-TR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Solution-2</a:t>
            </a: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956" y="1219994"/>
            <a:ext cx="857250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Solution-2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556" y="698227"/>
            <a:ext cx="9639300" cy="359092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954" y="4149874"/>
            <a:ext cx="8518503" cy="252774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Solution-2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6654" y="1053530"/>
            <a:ext cx="10363200" cy="2076450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29" y="3573810"/>
            <a:ext cx="10421521" cy="172819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Hypothesis representation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Cost function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Logistic regression with gradient descent</a:t>
            </a:r>
            <a:endParaRPr lang="en-US" sz="36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3600" dirty="0"/>
              <a:t>Regularization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Multi-class classification</a:t>
            </a:r>
            <a:endParaRPr lang="en-US" sz="3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5031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Goal: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Repeat {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i="1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}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5031720"/>
              </a:xfrm>
              <a:blipFill rotWithShape="1">
                <a:blip r:embed="rId1"/>
                <a:stretch>
                  <a:fillRect l="-5" t="-7" r="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320672" y="4109382"/>
                <a:ext cx="5980072" cy="690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(Simultaneously 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672" y="4109382"/>
                <a:ext cx="5980072" cy="690805"/>
              </a:xfrm>
              <a:prstGeom prst="rect">
                <a:avLst/>
              </a:prstGeom>
              <a:blipFill rotWithShape="1">
                <a:blip r:embed="rId2"/>
                <a:stretch>
                  <a:fillRect t="-43" r="5" b="3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320672" y="4799598"/>
                <a:ext cx="6666567" cy="1436488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b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Sup>
                        <m:sSubSup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672" y="4799598"/>
                <a:ext cx="6666567" cy="1436488"/>
              </a:xfrm>
              <a:prstGeom prst="rect">
                <a:avLst/>
              </a:prstGeom>
              <a:blipFill rotWithShape="1">
                <a:blip r:embed="rId3"/>
                <a:stretch>
                  <a:fillRect l="-572" t="-2671" r="-566" b="-2625"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199157" y="2952537"/>
            <a:ext cx="4908397" cy="9539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latinLnBrk="0"/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Good news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Convex function!</a:t>
            </a: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  <a:p>
            <a:pPr defTabSz="914400" latinLnBrk="0"/>
            <a:r>
              <a:rPr lang="en-US" sz="2800" b="1" dirty="0">
                <a:solidFill>
                  <a:prstClr val="black"/>
                </a:solidFill>
                <a:latin typeface="Calibri" panose="020F0502020204030204"/>
              </a:rPr>
              <a:t>Bad news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: No analytical solution</a:t>
            </a:r>
            <a:endParaRPr lang="en-US" sz="2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Hypothesis representation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Cost function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Logistic regression with gradient descent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Regularization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Multi-class classification</a:t>
            </a:r>
            <a:endParaRPr lang="en-US" sz="3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5300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3200" dirty="0"/>
                  <a:t>Goal: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Repeat {</a:t>
                </a: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}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5300200"/>
              </a:xfrm>
              <a:blipFill rotWithShape="1">
                <a:blip r:embed="rId1"/>
                <a:stretch>
                  <a:fillRect l="-5" t="-7" r="4" b="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320672" y="4109382"/>
                <a:ext cx="5980072" cy="690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(Simultaneously update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3600" dirty="0">
                    <a:solidFill>
                      <a:prstClr val="black"/>
                    </a:solidFill>
                    <a:latin typeface="Calibri" panose="020F0502020204030204"/>
                  </a:rPr>
                  <a:t>)</a:t>
                </a:r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672" y="4109382"/>
                <a:ext cx="5980072" cy="690805"/>
              </a:xfrm>
              <a:prstGeom prst="rect">
                <a:avLst/>
              </a:prstGeom>
              <a:blipFill rotWithShape="1">
                <a:blip r:embed="rId2"/>
                <a:stretch>
                  <a:fillRect t="-43" r="5" b="3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38090" y="765498"/>
                <a:ext cx="10409015" cy="3263021"/>
              </a:xfrm>
              <a:prstGeom prst="rect">
                <a:avLst/>
              </a:prstGeom>
            </p:spPr>
            <p:txBody>
              <a:bodyPr vert="horz" lIns="91428" tIns="45714" rIns="91428" bIns="45714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914400">
                  <a:buNone/>
                </a:pPr>
                <a:r>
                  <a:rPr lang="en-US" sz="4000" b="1" dirty="0">
                    <a:solidFill>
                      <a:prstClr val="black"/>
                    </a:solidFill>
                    <a:latin typeface="Calibri" panose="020F0502020204030204"/>
                  </a:rPr>
                  <a:t>Gradient descent for </a:t>
                </a:r>
                <a:r>
                  <a:rPr lang="en-US" sz="4000" b="1" dirty="0">
                    <a:solidFill>
                      <a:srgbClr val="00B050"/>
                    </a:solidFill>
                    <a:latin typeface="Calibri" panose="020F0502020204030204"/>
                  </a:rPr>
                  <a:t>Logistic Regression</a:t>
                </a:r>
                <a:endParaRPr lang="en-US" sz="4000" b="1" dirty="0">
                  <a:solidFill>
                    <a:srgbClr val="00B050"/>
                  </a:solidFill>
                  <a:latin typeface="Calibri" panose="020F0502020204030204"/>
                </a:endParaRPr>
              </a:p>
              <a:p>
                <a:pPr marL="0" indent="0" defTabSz="914400">
                  <a:buNone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Repeat {</a:t>
                </a:r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3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32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32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 defTabSz="914400">
                  <a:buNone/>
                </a:pPr>
                <a:r>
                  <a:rPr lang="en-US" sz="3200" dirty="0">
                    <a:solidFill>
                      <a:prstClr val="black"/>
                    </a:solidFill>
                    <a:latin typeface="Calibri" panose="020F0502020204030204"/>
                  </a:rPr>
                  <a:t>}</a:t>
                </a:r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 algn="ctr" defTabSz="914400">
                  <a:buNone/>
                </a:pPr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0" indent="0" defTabSz="914400">
                  <a:buNone/>
                </a:pPr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90" y="765498"/>
                <a:ext cx="10409015" cy="3263021"/>
              </a:xfrm>
              <a:prstGeom prst="rect">
                <a:avLst/>
              </a:prstGeom>
              <a:blipFill rotWithShape="1">
                <a:blip r:embed="rId1"/>
                <a:stretch>
                  <a:fillRect l="-5" t="-360" r="6" b="-3086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707272" y="1740825"/>
                <a:ext cx="4436342" cy="1312368"/>
              </a:xfrm>
              <a:prstGeom prst="rect">
                <a:avLst/>
              </a:prstGeom>
              <a:ln w="762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4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4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72" y="1740825"/>
                <a:ext cx="4436342" cy="1312368"/>
              </a:xfrm>
              <a:prstGeom prst="rect">
                <a:avLst/>
              </a:prstGeom>
              <a:blipFill rotWithShape="1">
                <a:blip r:embed="rId2"/>
                <a:stretch>
                  <a:fillRect l="-865" t="-2925" r="-847" b="-2895"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QUESTION-3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520" y="816123"/>
            <a:ext cx="8915400" cy="4819650"/>
          </a:xfrm>
        </p:spPr>
      </p:pic>
      <p:sp>
        <p:nvSpPr>
          <p:cNvPr id="6" name="Metin kutusu 5"/>
          <p:cNvSpPr txBox="1"/>
          <p:nvPr/>
        </p:nvSpPr>
        <p:spPr>
          <a:xfrm>
            <a:off x="1126654" y="6166098"/>
            <a:ext cx="8136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/>
              <a:t>Calculate</a:t>
            </a:r>
            <a:r>
              <a:rPr lang="tr-TR" b="1" dirty="0"/>
              <a:t> </a:t>
            </a:r>
            <a:r>
              <a:rPr lang="tr-TR" b="1" dirty="0" err="1"/>
              <a:t>parameters</a:t>
            </a:r>
            <a:r>
              <a:rPr lang="tr-TR" b="1" dirty="0"/>
              <a:t> of  </a:t>
            </a:r>
            <a:r>
              <a:rPr lang="en-US" b="1" dirty="0"/>
              <a:t>parameters</a:t>
            </a:r>
            <a:r>
              <a:rPr lang="tr-TR" b="1" dirty="0"/>
              <a:t> a</a:t>
            </a:r>
            <a:r>
              <a:rPr lang="en-US" b="1" dirty="0" err="1"/>
              <a:t>fter</a:t>
            </a:r>
            <a:r>
              <a:rPr lang="en-US" b="1" dirty="0"/>
              <a:t> one iteration of gradient descent</a:t>
            </a:r>
            <a:endParaRPr lang="en-US" b="1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Solution-3 </a:t>
            </a:r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8361" y="1125538"/>
            <a:ext cx="6000750" cy="476250"/>
          </a:xfr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1701602"/>
            <a:ext cx="7972425" cy="27813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16" y="4358731"/>
            <a:ext cx="7191375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Solution-3 </a:t>
            </a:r>
            <a:endParaRPr lang="tr-TR" dirty="0"/>
          </a:p>
        </p:txBody>
      </p:sp>
      <p:pic>
        <p:nvPicPr>
          <p:cNvPr id="13" name="İçerik Yer Tutucusu 12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582" y="981522"/>
            <a:ext cx="6581775" cy="1428750"/>
          </a:xfr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2672904"/>
            <a:ext cx="8353425" cy="35528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Solution-3 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558" y="816123"/>
            <a:ext cx="8220075" cy="2038350"/>
          </a:xfr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2781722"/>
            <a:ext cx="8972550" cy="35909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Solution-3 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8582" y="909514"/>
            <a:ext cx="7562850" cy="1838325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Hypothesis representation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Cost function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Logistic regression with gradient descent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Regularization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Multi-class classification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Email </a:t>
            </a:r>
            <a:r>
              <a:rPr lang="en-US" sz="3200" dirty="0" err="1"/>
              <a:t>foldering</a:t>
            </a:r>
            <a:r>
              <a:rPr lang="en-US" sz="3200" dirty="0"/>
              <a:t>/</a:t>
            </a:r>
            <a:r>
              <a:rPr lang="en-US" sz="3200" dirty="0" err="1"/>
              <a:t>taggning</a:t>
            </a:r>
            <a:r>
              <a:rPr lang="en-US" sz="3200" dirty="0"/>
              <a:t>: Work, Friends, Family, Hobby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Medical diagrams: Not ill, Cold, Flu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Weather: Sunny, Cloudy, Rain, Snow</a:t>
            </a:r>
            <a:endParaRPr lang="en-US" sz="32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090" y="1826628"/>
            <a:ext cx="5170041" cy="4350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Binary classification</a:t>
            </a:r>
            <a:endParaRPr lang="en-US" sz="4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713402" y="2845672"/>
            <a:ext cx="4248477" cy="3254173"/>
            <a:chOff x="713495" y="2844801"/>
            <a:chExt cx="4249030" cy="3254597"/>
          </a:xfrm>
        </p:grpSpPr>
        <p:grpSp>
          <p:nvGrpSpPr>
            <p:cNvPr id="4" name="Group 3"/>
            <p:cNvGrpSpPr/>
            <p:nvPr/>
          </p:nvGrpSpPr>
          <p:grpSpPr>
            <a:xfrm>
              <a:off x="713495" y="2844801"/>
              <a:ext cx="4249030" cy="2813868"/>
              <a:chOff x="380120" y="1825625"/>
              <a:chExt cx="5479201" cy="3628534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213434" y="1993507"/>
                <a:ext cx="0" cy="3460652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60215" y="5053234"/>
                <a:ext cx="4899106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380120" y="3268422"/>
                    <a:ext cx="959879" cy="8334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defTabSz="914400" latinLnBrk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mc:Choice>
            <mc:Fallback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0120" y="3268422"/>
                    <a:ext cx="959879" cy="833456"/>
                  </a:xfrm>
                  <a:prstGeom prst="rect">
                    <a:avLst/>
                  </a:prstGeom>
                  <a:blipFill rotWithShape="1">
                    <a:blip r:embed="rId1"/>
                  </a:blipFill>
                </p:spPr>
                <p:txBody>
                  <a:bodyPr/>
                  <a:lstStyle/>
                  <a:p>
                    <a:r>
                      <a:rPr lang="en-US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Multiply 8"/>
              <p:cNvSpPr/>
              <p:nvPr/>
            </p:nvSpPr>
            <p:spPr>
              <a:xfrm>
                <a:off x="2343294" y="223425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Isosceles Triangle 9"/>
              <p:cNvSpPr/>
              <p:nvPr/>
            </p:nvSpPr>
            <p:spPr>
              <a:xfrm>
                <a:off x="2522477" y="454550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Isosceles Triangle 10"/>
              <p:cNvSpPr/>
              <p:nvPr/>
            </p:nvSpPr>
            <p:spPr>
              <a:xfrm>
                <a:off x="1599124" y="4350829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Multiply 11"/>
              <p:cNvSpPr/>
              <p:nvPr/>
            </p:nvSpPr>
            <p:spPr>
              <a:xfrm>
                <a:off x="3759685" y="215688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4390476" y="3153127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Multiply 13"/>
              <p:cNvSpPr/>
              <p:nvPr/>
            </p:nvSpPr>
            <p:spPr>
              <a:xfrm>
                <a:off x="3904957" y="3392624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4592200" y="2468609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>
                <a:off x="1568400" y="337199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2163351" y="3760474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Isosceles Triangle 17"/>
              <p:cNvSpPr/>
              <p:nvPr/>
            </p:nvSpPr>
            <p:spPr>
              <a:xfrm>
                <a:off x="3068110" y="3887227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Isosceles Triangle 18"/>
              <p:cNvSpPr/>
              <p:nvPr/>
            </p:nvSpPr>
            <p:spPr>
              <a:xfrm>
                <a:off x="1239029" y="2607051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3113842" y="2524122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820810" y="3995920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>
                <a:off x="2410207" y="3260860"/>
                <a:ext cx="422031" cy="372794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2964348" y="1825625"/>
                <a:ext cx="422031" cy="372794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 latinLnBrk="0"/>
                <a:endParaRPr lang="en-US" sz="1800">
                  <a:solidFill>
                    <a:srgbClr val="FF0000"/>
                  </a:solidFill>
                  <a:latin typeface="Calibri" panose="020F0502020204030204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/>
                <p:cNvSpPr/>
                <p:nvPr/>
              </p:nvSpPr>
              <p:spPr>
                <a:xfrm>
                  <a:off x="3497931" y="5453067"/>
                  <a:ext cx="530804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7931" y="5453067"/>
                  <a:ext cx="530804" cy="64633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Content Placeholder 2"/>
          <p:cNvSpPr txBox="1"/>
          <p:nvPr/>
        </p:nvSpPr>
        <p:spPr>
          <a:xfrm>
            <a:off x="6199014" y="1826628"/>
            <a:ext cx="5170041" cy="4350771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en-US" sz="4000" dirty="0">
                <a:solidFill>
                  <a:prstClr val="black"/>
                </a:solidFill>
                <a:latin typeface="Calibri" panose="020F0502020204030204"/>
              </a:rPr>
              <a:t>Multiclass classification</a:t>
            </a:r>
            <a:endParaRPr lang="en-US" sz="4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660584" y="2975844"/>
            <a:ext cx="0" cy="2683329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464243" y="5348303"/>
            <a:ext cx="3798681" cy="1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ctangle 52"/>
              <p:cNvSpPr/>
              <p:nvPr/>
            </p:nvSpPr>
            <p:spPr>
              <a:xfrm>
                <a:off x="6014448" y="3964391"/>
                <a:ext cx="744273" cy="6462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448" y="3964391"/>
                <a:ext cx="744273" cy="646247"/>
              </a:xfrm>
              <a:prstGeom prst="rect">
                <a:avLst/>
              </a:prstGeom>
              <a:blipFill rotWithShape="1">
                <a:blip r:embed="rId1"/>
                <a:stretch>
                  <a:fillRect l="-49" t="-13" r="56" b="8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Isosceles Triangle 54"/>
          <p:cNvSpPr/>
          <p:nvPr/>
        </p:nvSpPr>
        <p:spPr>
          <a:xfrm>
            <a:off x="7675594" y="4954616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Isosceles Triangle 55"/>
          <p:cNvSpPr/>
          <p:nvPr/>
        </p:nvSpPr>
        <p:spPr>
          <a:xfrm>
            <a:off x="6959642" y="4803670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7" name="Multiply 56"/>
          <p:cNvSpPr/>
          <p:nvPr/>
        </p:nvSpPr>
        <p:spPr>
          <a:xfrm>
            <a:off x="8634903" y="3102525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8" name="Multiply 57"/>
          <p:cNvSpPr/>
          <p:nvPr/>
        </p:nvSpPr>
        <p:spPr>
          <a:xfrm>
            <a:off x="9124008" y="3874993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9" name="Multiply 58"/>
          <p:cNvSpPr/>
          <p:nvPr/>
        </p:nvSpPr>
        <p:spPr>
          <a:xfrm>
            <a:off x="9615742" y="3853187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0" name="Multiply 59"/>
          <p:cNvSpPr/>
          <p:nvPr/>
        </p:nvSpPr>
        <p:spPr>
          <a:xfrm>
            <a:off x="9280421" y="3344229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6935820" y="4044701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Isosceles Triangle 61"/>
          <p:cNvSpPr/>
          <p:nvPr/>
        </p:nvSpPr>
        <p:spPr>
          <a:xfrm>
            <a:off x="7397134" y="4345919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Isosceles Triangle 62"/>
          <p:cNvSpPr/>
          <p:nvPr/>
        </p:nvSpPr>
        <p:spPr>
          <a:xfrm>
            <a:off x="8098668" y="4444201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Multiply 64"/>
          <p:cNvSpPr/>
          <p:nvPr/>
        </p:nvSpPr>
        <p:spPr>
          <a:xfrm>
            <a:off x="8474497" y="3564129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6" name="Multiply 65"/>
          <p:cNvSpPr/>
          <p:nvPr/>
        </p:nvSpPr>
        <p:spPr>
          <a:xfrm>
            <a:off x="9457681" y="4528480"/>
            <a:ext cx="327235" cy="28905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67" name="Isosceles Triangle 66"/>
          <p:cNvSpPr/>
          <p:nvPr/>
        </p:nvSpPr>
        <p:spPr>
          <a:xfrm>
            <a:off x="7588542" y="3958527"/>
            <a:ext cx="327235" cy="28905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ctangle 49"/>
              <p:cNvSpPr/>
              <p:nvPr/>
            </p:nvSpPr>
            <p:spPr>
              <a:xfrm>
                <a:off x="8798521" y="5453598"/>
                <a:ext cx="530735" cy="6462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521" y="5453598"/>
                <a:ext cx="530735" cy="646247"/>
              </a:xfrm>
              <a:prstGeom prst="rect">
                <a:avLst/>
              </a:prstGeom>
              <a:blipFill rotWithShape="1">
                <a:blip r:embed="rId2"/>
                <a:stretch>
                  <a:fillRect l="-112" t="-34" r="-2304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6959642" y="2845672"/>
            <a:ext cx="303413" cy="30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7409045" y="2662032"/>
            <a:ext cx="303413" cy="30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818797" y="2838494"/>
            <a:ext cx="303413" cy="30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206149" y="3241478"/>
            <a:ext cx="303413" cy="30341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sz="4800" b="1" dirty="0" err="1"/>
              <a:t>Logistic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br>
              <a:rPr lang="tr-TR" sz="4800" b="1" dirty="0"/>
            </a:br>
            <a:r>
              <a:rPr lang="tr-TR" sz="4800" dirty="0"/>
              <a:t>(</a:t>
            </a:r>
            <a:r>
              <a:rPr lang="tr-TR" sz="4800" dirty="0" err="1"/>
              <a:t>Classification</a:t>
            </a:r>
            <a:r>
              <a:rPr lang="tr-TR" sz="4800" dirty="0"/>
              <a:t>)</a:t>
            </a:r>
            <a:br>
              <a:rPr lang="tr-TR" dirty="0"/>
            </a:b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One-vs-all (one-vs-rest)</a:t>
            </a:r>
            <a:endParaRPr lang="en-US" dirty="0"/>
          </a:p>
        </p:txBody>
      </p:sp>
      <p:sp>
        <p:nvSpPr>
          <p:cNvPr id="22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5113" y="6493271"/>
            <a:ext cx="2235299" cy="365077"/>
          </a:xfrm>
        </p:spPr>
        <p:txBody>
          <a:bodyPr/>
          <a:lstStyle/>
          <a:p>
            <a:pPr defTabSz="914400" latinLnBrk="0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Slide credit: Andrew Ng 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639197" y="1691709"/>
            <a:ext cx="5170041" cy="4350771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endParaRPr lang="en-US" sz="40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1856" y="1691709"/>
            <a:ext cx="3826654" cy="2942826"/>
            <a:chOff x="601935" y="1690688"/>
            <a:chExt cx="3827152" cy="2943209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Rectangle 52"/>
                <p:cNvSpPr/>
                <p:nvPr/>
              </p:nvSpPr>
              <p:spPr>
                <a:xfrm>
                  <a:off x="601935" y="2299235"/>
                  <a:ext cx="744370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53" name="Rectangle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5"/>
                  <a:ext cx="744370" cy="646331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Isosceles Triangle 54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Isosceles Triangle 55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Multiply 56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58" name="Multiply 57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59" name="Multiply 58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60" name="Multiply 59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61" name="Isosceles Triangle 60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2" name="Isosceles Triangle 61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3" name="Isosceles Triangle 62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" name="Multiply 64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66" name="Multiply 65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67" name="Isosceles Triangle 66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ctangle 49"/>
                <p:cNvSpPr/>
                <p:nvPr/>
              </p:nvSpPr>
              <p:spPr>
                <a:xfrm>
                  <a:off x="3113024" y="3987566"/>
                  <a:ext cx="473436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6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50" name="Rectangle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024" y="3987566"/>
                  <a:ext cx="473436" cy="646331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angle 6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71114" y="4574156"/>
            <a:ext cx="3652474" cy="1384815"/>
            <a:chOff x="968477" y="4808824"/>
            <a:chExt cx="3652950" cy="1384995"/>
          </a:xfrm>
        </p:grpSpPr>
        <p:sp>
          <p:nvSpPr>
            <p:cNvPr id="49" name="Isosceles Triangle 48"/>
            <p:cNvSpPr/>
            <p:nvPr/>
          </p:nvSpPr>
          <p:spPr>
            <a:xfrm>
              <a:off x="2267041" y="4906255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Multiply 53"/>
            <p:cNvSpPr/>
            <p:nvPr/>
          </p:nvSpPr>
          <p:spPr>
            <a:xfrm>
              <a:off x="2238204" y="5764462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259454" y="5388144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8477" y="4808824"/>
              <a:ext cx="3652950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Class 1: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Class 2: 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Class 3: 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/>
              <p:cNvSpPr/>
              <p:nvPr/>
            </p:nvSpPr>
            <p:spPr>
              <a:xfrm>
                <a:off x="838091" y="5953119"/>
                <a:ext cx="6663329" cy="715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32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91" y="5953119"/>
                <a:ext cx="6663329" cy="715552"/>
              </a:xfrm>
              <a:prstGeom prst="rect">
                <a:avLst/>
              </a:prstGeom>
              <a:blipFill rotWithShape="1">
                <a:blip r:embed="rId3"/>
                <a:stretch>
                  <a:fillRect l="-8" t="-88" r="2" b="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9" name="Group 118"/>
          <p:cNvGrpSpPr/>
          <p:nvPr/>
        </p:nvGrpSpPr>
        <p:grpSpPr>
          <a:xfrm>
            <a:off x="8332274" y="362039"/>
            <a:ext cx="3442253" cy="1985871"/>
            <a:chOff x="523996" y="1690688"/>
            <a:chExt cx="4384117" cy="2673566"/>
          </a:xfrm>
        </p:grpSpPr>
        <p:cxnSp>
          <p:nvCxnSpPr>
            <p:cNvPr id="120" name="Straight Connector 119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Rectangle 121"/>
                <p:cNvSpPr/>
                <p:nvPr/>
              </p:nvSpPr>
              <p:spPr>
                <a:xfrm>
                  <a:off x="523996" y="2315675"/>
                  <a:ext cx="868308" cy="787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996" y="2315675"/>
                  <a:ext cx="868308" cy="78717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Isosceles Triangle 122"/>
            <p:cNvSpPr/>
            <p:nvPr/>
          </p:nvSpPr>
          <p:spPr>
            <a:xfrm>
              <a:off x="2121088" y="3735762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4" name="Isosceles Triangle 123"/>
            <p:cNvSpPr/>
            <p:nvPr/>
          </p:nvSpPr>
          <p:spPr>
            <a:xfrm>
              <a:off x="1482431" y="36011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29" name="Isosceles Triangle 128"/>
            <p:cNvSpPr/>
            <p:nvPr/>
          </p:nvSpPr>
          <p:spPr>
            <a:xfrm>
              <a:off x="1461181" y="292408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Isosceles Triangle 129"/>
            <p:cNvSpPr/>
            <p:nvPr/>
          </p:nvSpPr>
          <p:spPr>
            <a:xfrm>
              <a:off x="1872690" y="3192781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Isosceles Triangle 130"/>
            <p:cNvSpPr/>
            <p:nvPr/>
          </p:nvSpPr>
          <p:spPr>
            <a:xfrm>
              <a:off x="2498487" y="328045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34" name="Isosceles Triangle 133"/>
            <p:cNvSpPr/>
            <p:nvPr/>
          </p:nvSpPr>
          <p:spPr>
            <a:xfrm>
              <a:off x="2043434" y="2847213"/>
              <a:ext cx="291907" cy="257851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Rectangle 134"/>
                <p:cNvSpPr/>
                <p:nvPr/>
              </p:nvSpPr>
              <p:spPr>
                <a:xfrm>
                  <a:off x="4434676" y="3569675"/>
                  <a:ext cx="473437" cy="787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4676" y="3569675"/>
                  <a:ext cx="473437" cy="78717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Oval 135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8319226" y="2561100"/>
            <a:ext cx="3455351" cy="2002593"/>
            <a:chOff x="522273" y="1690688"/>
            <a:chExt cx="4400799" cy="2696078"/>
          </a:xfrm>
        </p:grpSpPr>
        <p:cxnSp>
          <p:nvCxnSpPr>
            <p:cNvPr id="183" name="Straight Connector 182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5" name="Rectangle 184"/>
                <p:cNvSpPr/>
                <p:nvPr/>
              </p:nvSpPr>
              <p:spPr>
                <a:xfrm>
                  <a:off x="522273" y="2265833"/>
                  <a:ext cx="868308" cy="787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273" y="2265833"/>
                  <a:ext cx="868308" cy="78717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6" name="Oval 185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Oval 186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Oval 187"/>
            <p:cNvSpPr/>
            <p:nvPr/>
          </p:nvSpPr>
          <p:spPr>
            <a:xfrm>
              <a:off x="2976829" y="208362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3413129" y="2772697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0" name="Oval 189"/>
            <p:cNvSpPr/>
            <p:nvPr/>
          </p:nvSpPr>
          <p:spPr>
            <a:xfrm>
              <a:off x="3851775" y="275324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3552656" y="2299235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2833741" y="2495394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3710779" y="335563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8" name="Rectangle 197"/>
                <p:cNvSpPr/>
                <p:nvPr/>
              </p:nvSpPr>
              <p:spPr>
                <a:xfrm>
                  <a:off x="4449635" y="3599590"/>
                  <a:ext cx="473437" cy="787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198" name="Rectangle 1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35" y="3599590"/>
                  <a:ext cx="473437" cy="78717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9" name="Rectangle 198"/>
            <p:cNvSpPr/>
            <p:nvPr/>
          </p:nvSpPr>
          <p:spPr>
            <a:xfrm>
              <a:off x="1482431" y="1854502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1883315" y="1690688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2248830" y="1848099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702324" y="2207577"/>
              <a:ext cx="270657" cy="27065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8398698" y="4678224"/>
            <a:ext cx="3356566" cy="1985871"/>
            <a:chOff x="601935" y="1690688"/>
            <a:chExt cx="4274985" cy="2673566"/>
          </a:xfrm>
        </p:grpSpPr>
        <p:cxnSp>
          <p:nvCxnSpPr>
            <p:cNvPr id="204" name="Straight Connector 203"/>
            <p:cNvCxnSpPr/>
            <p:nvPr/>
          </p:nvCxnSpPr>
          <p:spPr>
            <a:xfrm>
              <a:off x="1215660" y="1970621"/>
              <a:ext cx="0" cy="2393633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V="1">
              <a:off x="1040516" y="4086946"/>
              <a:ext cx="3388571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6" name="Rectangle 205"/>
                <p:cNvSpPr/>
                <p:nvPr/>
              </p:nvSpPr>
              <p:spPr>
                <a:xfrm>
                  <a:off x="601935" y="2299234"/>
                  <a:ext cx="868308" cy="7871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206" name="Rectangle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35" y="2299234"/>
                  <a:ext cx="868308" cy="78717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Oval 206"/>
            <p:cNvSpPr/>
            <p:nvPr/>
          </p:nvSpPr>
          <p:spPr>
            <a:xfrm>
              <a:off x="2121088" y="3735762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1482431" y="36011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Multiply 208"/>
            <p:cNvSpPr/>
            <p:nvPr/>
          </p:nvSpPr>
          <p:spPr>
            <a:xfrm>
              <a:off x="2976829" y="208362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0" name="Multiply 209"/>
            <p:cNvSpPr/>
            <p:nvPr/>
          </p:nvSpPr>
          <p:spPr>
            <a:xfrm>
              <a:off x="3413129" y="2772697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1" name="Multiply 210"/>
            <p:cNvSpPr/>
            <p:nvPr/>
          </p:nvSpPr>
          <p:spPr>
            <a:xfrm>
              <a:off x="3851775" y="275324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2" name="Multiply 211"/>
            <p:cNvSpPr/>
            <p:nvPr/>
          </p:nvSpPr>
          <p:spPr>
            <a:xfrm>
              <a:off x="3552656" y="2299235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3" name="Oval 212"/>
            <p:cNvSpPr/>
            <p:nvPr/>
          </p:nvSpPr>
          <p:spPr>
            <a:xfrm>
              <a:off x="1461181" y="292408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Oval 213"/>
            <p:cNvSpPr/>
            <p:nvPr/>
          </p:nvSpPr>
          <p:spPr>
            <a:xfrm>
              <a:off x="1872690" y="3192781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2498487" y="328045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Multiply 215"/>
            <p:cNvSpPr/>
            <p:nvPr/>
          </p:nvSpPr>
          <p:spPr>
            <a:xfrm>
              <a:off x="2833741" y="2495394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7" name="Multiply 216"/>
            <p:cNvSpPr/>
            <p:nvPr/>
          </p:nvSpPr>
          <p:spPr>
            <a:xfrm>
              <a:off x="3710779" y="3355633"/>
              <a:ext cx="291907" cy="257851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2043434" y="2847213"/>
              <a:ext cx="291907" cy="257851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9" name="Rectangle 218"/>
                <p:cNvSpPr/>
                <p:nvPr/>
              </p:nvSpPr>
              <p:spPr>
                <a:xfrm>
                  <a:off x="4403483" y="3577077"/>
                  <a:ext cx="473437" cy="7871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 latinLnBrk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219" name="Rectangle 2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483" y="3577077"/>
                  <a:ext cx="473437" cy="787176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0" name="Oval 219"/>
            <p:cNvSpPr/>
            <p:nvPr/>
          </p:nvSpPr>
          <p:spPr>
            <a:xfrm>
              <a:off x="1482431" y="1854502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1883315" y="1690688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Oval 221"/>
            <p:cNvSpPr/>
            <p:nvPr/>
          </p:nvSpPr>
          <p:spPr>
            <a:xfrm>
              <a:off x="2248830" y="1848099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Oval 222"/>
            <p:cNvSpPr/>
            <p:nvPr/>
          </p:nvSpPr>
          <p:spPr>
            <a:xfrm>
              <a:off x="1702324" y="2207577"/>
              <a:ext cx="270657" cy="270657"/>
            </a:xfrm>
            <a:prstGeom prst="ellips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 latinLnBrk="0"/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34" name="Straight Arrow Connector 33"/>
          <p:cNvCxnSpPr>
            <a:stCxn id="27" idx="3"/>
          </p:cNvCxnSpPr>
          <p:nvPr/>
        </p:nvCxnSpPr>
        <p:spPr>
          <a:xfrm flipV="1">
            <a:off x="5809239" y="1598727"/>
            <a:ext cx="2255005" cy="2268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27" idx="3"/>
          </p:cNvCxnSpPr>
          <p:nvPr/>
        </p:nvCxnSpPr>
        <p:spPr>
          <a:xfrm flipV="1">
            <a:off x="5809239" y="3769214"/>
            <a:ext cx="2380487" cy="9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27" idx="3"/>
          </p:cNvCxnSpPr>
          <p:nvPr/>
        </p:nvCxnSpPr>
        <p:spPr>
          <a:xfrm>
            <a:off x="5809238" y="3867095"/>
            <a:ext cx="2267001" cy="19352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6660390" y="1414524"/>
                <a:ext cx="1187542" cy="559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390" y="1414524"/>
                <a:ext cx="1187542" cy="559696"/>
              </a:xfrm>
              <a:prstGeom prst="rect">
                <a:avLst/>
              </a:prstGeom>
              <a:blipFill rotWithShape="1">
                <a:blip r:embed="rId6"/>
                <a:stretch>
                  <a:fillRect l="-43" t="-68" r="51" b="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6895440" y="3254905"/>
                <a:ext cx="1187542" cy="559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440" y="3254905"/>
                <a:ext cx="1187542" cy="559696"/>
              </a:xfrm>
              <a:prstGeom prst="rect">
                <a:avLst/>
              </a:prstGeom>
              <a:blipFill rotWithShape="1">
                <a:blip r:embed="rId7"/>
                <a:stretch>
                  <a:fillRect l="-51" t="-95" r="6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6453224" y="5244150"/>
                <a:ext cx="1187542" cy="559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  <m:sup>
                          <m:d>
                            <m:d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224" y="5244150"/>
                <a:ext cx="1187542" cy="559696"/>
              </a:xfrm>
              <a:prstGeom prst="rect">
                <a:avLst/>
              </a:prstGeom>
              <a:blipFill rotWithShape="1">
                <a:blip r:embed="rId8"/>
                <a:stretch>
                  <a:fillRect l="-30" t="-57" r="38" b="10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One-vs-all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4000" dirty="0"/>
                  <a:t>Train a logistic regression classifier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000" dirty="0"/>
                  <a:t> for each class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4000" dirty="0"/>
                  <a:t> to predict the probability that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4000" dirty="0"/>
              </a:p>
              <a:p>
                <a:endParaRPr lang="en-US" sz="4000" dirty="0"/>
              </a:p>
              <a:p>
                <a:r>
                  <a:rPr lang="en-US" sz="4000" dirty="0"/>
                  <a:t>Given a new input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, pick the class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4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that maximizes</a:t>
                </a:r>
                <a:endParaRPr lang="en-US" sz="40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limLow>
                      <m:limLow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4000" dirty="0"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4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4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-116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Things to remember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542" y="1796251"/>
            <a:ext cx="11352322" cy="47602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Hypothesis representation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Cost function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Logistic regression with gradient descent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Regularization</a:t>
            </a:r>
            <a:endParaRPr lang="en-US" sz="3600" dirty="0"/>
          </a:p>
          <a:p>
            <a:pPr>
              <a:lnSpc>
                <a:spcPct val="150000"/>
              </a:lnSpc>
            </a:pPr>
            <a:r>
              <a:rPr lang="en-US" sz="3600" dirty="0"/>
              <a:t>Multi-class classification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047589" y="1796251"/>
                <a:ext cx="2734945" cy="824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89" y="1796251"/>
                <a:ext cx="2734945" cy="824221"/>
              </a:xfrm>
              <a:prstGeom prst="rect">
                <a:avLst/>
              </a:prstGeom>
              <a:blipFill rotWithShape="1">
                <a:blip r:embed="rId1"/>
                <a:stretch>
                  <a:fillRect l="-18" t="-57" r="18" b="5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6047589" y="2865518"/>
                <a:ext cx="6219015" cy="999989"/>
              </a:xfrm>
              <a:prstGeom prst="rect">
                <a:avLst/>
              </a:prstGeom>
              <a:ln w="76200">
                <a:noFill/>
              </a:ln>
            </p:spPr>
            <p:txBody>
              <a:bodyPr vert="horz" lIns="91428" tIns="45714" rIns="91428" bIns="45714" rtlCol="0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ℎ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89" y="2865518"/>
                <a:ext cx="6219015" cy="999989"/>
              </a:xfrm>
              <a:prstGeom prst="rect">
                <a:avLst/>
              </a:prstGeom>
              <a:blipFill rotWithShape="1">
                <a:blip r:embed="rId2"/>
                <a:stretch>
                  <a:fillRect l="-8" t="-2326" r="5" b="26"/>
                </a:stretch>
              </a:blipFill>
              <a:ln w="76200">
                <a:noFill/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047588" y="4323087"/>
                <a:ext cx="5257115" cy="11004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88" y="4323087"/>
                <a:ext cx="5257115" cy="1100415"/>
              </a:xfrm>
              <a:prstGeom prst="rect">
                <a:avLst/>
              </a:prstGeom>
              <a:blipFill rotWithShape="1">
                <a:blip r:embed="rId3"/>
                <a:stretch>
                  <a:fillRect l="-9" t="-1" r="8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940284" y="5165088"/>
                <a:ext cx="6250128" cy="1100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284" y="5165088"/>
                <a:ext cx="6250128" cy="1100415"/>
              </a:xfrm>
              <a:prstGeom prst="rect">
                <a:avLst/>
              </a:prstGeom>
              <a:blipFill rotWithShape="1">
                <a:blip r:embed="rId4"/>
                <a:stretch>
                  <a:fillRect l="-8" t="-58" r="5" b="5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6047589" y="6194078"/>
                <a:ext cx="1700116" cy="573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lim>
                    </m:limLow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libri" panose="020F0502020204030204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d>
                          <m:d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589" y="6194078"/>
                <a:ext cx="1700116" cy="573480"/>
              </a:xfrm>
              <a:prstGeom prst="rect">
                <a:avLst/>
              </a:prstGeom>
              <a:blipFill rotWithShape="1">
                <a:blip r:embed="rId5"/>
                <a:stretch>
                  <a:fillRect l="-28" t="-50" r="4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0" y="1917626"/>
            <a:ext cx="10797550" cy="2907794"/>
          </a:xfrm>
        </p:spPr>
        <p:txBody>
          <a:bodyPr>
            <a:normAutofit/>
          </a:bodyPr>
          <a:lstStyle/>
          <a:p>
            <a:r>
              <a:rPr lang="tr-TR" sz="4400" b="1" dirty="0" err="1"/>
              <a:t>Nonlinear</a:t>
            </a:r>
            <a:r>
              <a:rPr lang="tr-TR" sz="4400" b="1" dirty="0"/>
              <a:t> </a:t>
            </a:r>
            <a:r>
              <a:rPr lang="tr-TR" sz="4400" b="1" dirty="0" err="1"/>
              <a:t>Regression</a:t>
            </a:r>
            <a:r>
              <a:rPr lang="tr-TR" sz="4400" b="1" dirty="0"/>
              <a:t> </a:t>
            </a:r>
            <a:r>
              <a:rPr lang="tr-TR" sz="4400" b="1" dirty="0" err="1"/>
              <a:t>and</a:t>
            </a:r>
            <a:r>
              <a:rPr lang="tr-TR" sz="4400" b="1" dirty="0"/>
              <a:t> </a:t>
            </a:r>
            <a:r>
              <a:rPr lang="tr-TR" sz="4400" b="1" dirty="0" err="1"/>
              <a:t>Classification</a:t>
            </a:r>
            <a:r>
              <a:rPr lang="tr-TR" sz="4400" b="1" dirty="0"/>
              <a:t>  </a:t>
            </a:r>
            <a:r>
              <a:rPr lang="tr-TR" sz="4400" b="1" dirty="0" err="1"/>
              <a:t>Algorithms</a:t>
            </a:r>
            <a:br>
              <a:rPr lang="tr-TR" sz="4800" b="1" dirty="0"/>
            </a:br>
            <a:br>
              <a:rPr lang="tr-TR" dirty="0"/>
            </a:b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sz="4800" b="1" dirty="0"/>
              <a:t>(KNN) K-</a:t>
            </a:r>
            <a:r>
              <a:rPr lang="tr-TR" sz="4800" b="1" dirty="0" err="1"/>
              <a:t>Nearest</a:t>
            </a:r>
            <a:r>
              <a:rPr lang="tr-TR" sz="4800" b="1" dirty="0"/>
              <a:t> </a:t>
            </a:r>
            <a:r>
              <a:rPr lang="tr-TR" sz="4800" b="1" dirty="0" err="1"/>
              <a:t>Neighbors</a:t>
            </a:r>
            <a:r>
              <a:rPr lang="tr-TR" sz="4800" b="1" dirty="0"/>
              <a:t> </a:t>
            </a:r>
            <a:r>
              <a:rPr lang="tr-TR" sz="4800" b="1" dirty="0" err="1"/>
              <a:t>Algorithm</a:t>
            </a:r>
            <a:br>
              <a:rPr lang="tr-TR" sz="4800" b="1" dirty="0"/>
            </a:br>
            <a:br>
              <a:rPr lang="tr-TR" dirty="0"/>
            </a:b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(KNN) K-Nearest Neighbors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K-Nearest Neighbor is a supervised learning algorithm both for </a:t>
            </a:r>
            <a:r>
              <a:rPr lang="tr-TR" dirty="0"/>
              <a:t>  </a:t>
            </a:r>
            <a:r>
              <a:rPr lang="en-US" dirty="0"/>
              <a:t>classification and regression. </a:t>
            </a:r>
            <a:endParaRPr lang="tr-TR" dirty="0"/>
          </a:p>
          <a:p>
            <a:endParaRPr lang="tr-TR" dirty="0"/>
          </a:p>
          <a:p>
            <a:r>
              <a:rPr lang="en-US" dirty="0"/>
              <a:t>The principle is to find the predefined number of training samples closest to the new point, and predict the label from these training samples</a:t>
            </a:r>
            <a:r>
              <a:rPr lang="tr-TR" dirty="0"/>
              <a:t>.</a:t>
            </a:r>
            <a:endParaRPr lang="tr-TR" dirty="0"/>
          </a:p>
          <a:p>
            <a:endParaRPr lang="en-US" dirty="0"/>
          </a:p>
        </p:txBody>
      </p:sp>
      <p:grpSp>
        <p:nvGrpSpPr>
          <p:cNvPr id="6" name="Grup 5"/>
          <p:cNvGrpSpPr/>
          <p:nvPr/>
        </p:nvGrpSpPr>
        <p:grpSpPr>
          <a:xfrm>
            <a:off x="2456586" y="3706085"/>
            <a:ext cx="3638620" cy="2871456"/>
            <a:chOff x="3934966" y="3538401"/>
            <a:chExt cx="3638620" cy="2871456"/>
          </a:xfrm>
        </p:grpSpPr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45194" y="3538401"/>
              <a:ext cx="3528392" cy="2865482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3934966" y="3538401"/>
              <a:ext cx="504056" cy="3234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5" name="Oval 4"/>
            <p:cNvSpPr/>
            <p:nvPr/>
          </p:nvSpPr>
          <p:spPr>
            <a:xfrm>
              <a:off x="7069530" y="6086416"/>
              <a:ext cx="504056" cy="32344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34" y="3883544"/>
            <a:ext cx="3528392" cy="25652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k in </a:t>
            </a:r>
            <a:r>
              <a:rPr lang="tr-TR" dirty="0"/>
              <a:t>KNN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927855" cy="5287636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The parameter k in </a:t>
            </a:r>
            <a:r>
              <a:rPr lang="en-US" altLang="en-US" dirty="0" err="1"/>
              <a:t>kNN</a:t>
            </a:r>
            <a:r>
              <a:rPr lang="en-US" altLang="en-US" dirty="0"/>
              <a:t> refers to the number of neighbors</a:t>
            </a:r>
            <a:r>
              <a:rPr lang="tr-TR" altLang="en-US" dirty="0"/>
              <a:t>  </a:t>
            </a:r>
            <a:r>
              <a:rPr lang="en-US" altLang="en-US" dirty="0"/>
              <a:t>considered for classification</a:t>
            </a:r>
            <a:r>
              <a:rPr lang="tr-TR" altLang="en-US" dirty="0"/>
              <a:t> </a:t>
            </a:r>
            <a:r>
              <a:rPr lang="tr-TR" altLang="en-US" dirty="0" err="1"/>
              <a:t>or</a:t>
            </a:r>
            <a:r>
              <a:rPr lang="tr-TR" altLang="en-US" dirty="0"/>
              <a:t> </a:t>
            </a:r>
            <a:r>
              <a:rPr lang="tr-TR" altLang="en-US" dirty="0" err="1"/>
              <a:t>regression</a:t>
            </a:r>
            <a:r>
              <a:rPr lang="en-US" altLang="en-US" dirty="0"/>
              <a:t>.</a:t>
            </a:r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r>
              <a:rPr lang="en-US" altLang="en-US" dirty="0"/>
              <a:t> The value of k indicates the number of these points used to determine the result. </a:t>
            </a:r>
            <a:endParaRPr lang="tr-TR" altLang="en-US" dirty="0"/>
          </a:p>
          <a:p>
            <a:r>
              <a:rPr lang="en-US" altLang="en-US" dirty="0"/>
              <a:t>Our task is to calculate the distance and identify which categories</a:t>
            </a:r>
            <a:r>
              <a:rPr lang="tr-TR" altLang="en-US" dirty="0"/>
              <a:t> </a:t>
            </a:r>
            <a:r>
              <a:rPr lang="tr-TR" altLang="en-US" dirty="0" err="1"/>
              <a:t>or</a:t>
            </a:r>
            <a:r>
              <a:rPr lang="tr-TR" altLang="en-US" dirty="0"/>
              <a:t>    </a:t>
            </a:r>
            <a:r>
              <a:rPr lang="tr-TR" altLang="en-US" dirty="0" err="1"/>
              <a:t>values</a:t>
            </a:r>
            <a:r>
              <a:rPr lang="en-US" altLang="en-US" dirty="0"/>
              <a:t> are closest to our unknown entity</a:t>
            </a:r>
            <a:r>
              <a:rPr lang="tr-TR" altLang="en-US" dirty="0"/>
              <a:t>.</a:t>
            </a:r>
            <a:endParaRPr lang="en-US" dirty="0"/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3070870" y="2205658"/>
          <a:ext cx="5676800" cy="2632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VISIO" r:id="rId1" imgW="61007625" imgH="28232100" progId="">
                  <p:embed/>
                </p:oleObj>
              </mc:Choice>
              <mc:Fallback>
                <p:oleObj name="VISIO" r:id="rId1" imgW="61007625" imgH="282321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870" y="2205658"/>
                        <a:ext cx="5676800" cy="26328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393888" y="862213"/>
            <a:ext cx="8164815" cy="762176"/>
          </a:xfrm>
        </p:spPr>
        <p:txBody>
          <a:bodyPr>
            <a:normAutofit fontScale="90000"/>
          </a:bodyPr>
          <a:lstStyle/>
          <a:p>
            <a:r>
              <a:rPr lang="en-US" altLang="tr-TR"/>
              <a:t>1-Nearest Neighbor</a:t>
            </a:r>
            <a:endParaRPr lang="en-US" altLang="tr-TR"/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5180594" y="4954147"/>
            <a:ext cx="304871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5866553" y="2820053"/>
            <a:ext cx="1295700" cy="12957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4647071" y="3582229"/>
            <a:ext cx="228653" cy="15243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6247641" y="3582229"/>
            <a:ext cx="304871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7467123" y="3963318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5028159" y="2743835"/>
            <a:ext cx="228653" cy="15243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6400077" y="2972488"/>
            <a:ext cx="228653" cy="22865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3656242" y="4496841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6476294" y="5030365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 flipV="1">
            <a:off x="6247641" y="3582229"/>
            <a:ext cx="304871" cy="15243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" name="Metin kutusu 2"/>
          <p:cNvSpPr txBox="1"/>
          <p:nvPr/>
        </p:nvSpPr>
        <p:spPr>
          <a:xfrm>
            <a:off x="380294" y="5872085"/>
            <a:ext cx="11691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The parameter </a:t>
            </a:r>
            <a:r>
              <a:rPr lang="en-US" b="1" i="0" dirty="0">
                <a:solidFill>
                  <a:srgbClr val="000000"/>
                </a:solidFill>
                <a:effectLst/>
                <a:latin typeface="ProximaNova"/>
              </a:rPr>
              <a:t>k</a:t>
            </a: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 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ProximaNova"/>
              </a:rPr>
              <a:t>kNN</a:t>
            </a:r>
            <a:r>
              <a:rPr lang="en-US" b="0" i="0" dirty="0">
                <a:solidFill>
                  <a:srgbClr val="000000"/>
                </a:solidFill>
                <a:effectLst/>
                <a:latin typeface="ProximaNova"/>
              </a:rPr>
              <a:t> refers to the number of labeled points (neighbors) considered for classification</a:t>
            </a:r>
            <a:r>
              <a:rPr lang="tr-TR" b="0" i="0" dirty="0">
                <a:solidFill>
                  <a:srgbClr val="000000"/>
                </a:solidFill>
                <a:effectLst/>
                <a:latin typeface="ProximaNova"/>
              </a:rPr>
              <a:t>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ProximaNova"/>
              </a:rPr>
              <a:t>or</a:t>
            </a:r>
            <a:r>
              <a:rPr lang="tr-TR" b="0" i="0" dirty="0">
                <a:solidFill>
                  <a:srgbClr val="000000"/>
                </a:solidFill>
                <a:effectLst/>
                <a:latin typeface="ProximaNova"/>
              </a:rPr>
              <a:t>          </a:t>
            </a:r>
            <a:r>
              <a:rPr lang="tr-TR" b="0" i="0" dirty="0" err="1">
                <a:solidFill>
                  <a:srgbClr val="000000"/>
                </a:solidFill>
                <a:effectLst/>
                <a:latin typeface="ProximaNova"/>
              </a:rPr>
              <a:t>regression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5485465" y="2743835"/>
            <a:ext cx="2210312" cy="213409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393888" y="862213"/>
            <a:ext cx="8164815" cy="762176"/>
          </a:xfrm>
        </p:spPr>
        <p:txBody>
          <a:bodyPr>
            <a:normAutofit fontScale="90000"/>
          </a:bodyPr>
          <a:lstStyle/>
          <a:p>
            <a:r>
              <a:rPr lang="en-US" altLang="tr-TR"/>
              <a:t>3-Nearest Neighbor</a:t>
            </a:r>
            <a:endParaRPr lang="en-US" altLang="tr-TR"/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4647071" y="3582229"/>
            <a:ext cx="228653" cy="15243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6247641" y="3582229"/>
            <a:ext cx="304871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7467123" y="3963318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5028159" y="2743835"/>
            <a:ext cx="228653" cy="15243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6400077" y="2972488"/>
            <a:ext cx="228653" cy="22865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tr-TR"/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3656242" y="4496841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6476294" y="5030365"/>
            <a:ext cx="228653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5180594" y="4649276"/>
            <a:ext cx="304871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561682" y="3887100"/>
            <a:ext cx="304871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4497" y="211987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tr-TR" dirty="0"/>
              <a:t>KNN</a:t>
            </a:r>
            <a:endParaRPr lang="en-US" dirty="0"/>
          </a:p>
        </p:txBody>
      </p:sp>
      <p:pic>
        <p:nvPicPr>
          <p:cNvPr id="1026" name="Picture 2" descr="Figure 1: Colors of the three flower categories in our example dataset, red, yellow and green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3" y="1197546"/>
            <a:ext cx="3960440" cy="243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2: Measuring the distance between the categories from our datase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19" y="1229810"/>
            <a:ext cx="3960440" cy="24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 5"/>
          <p:cNvGrpSpPr/>
          <p:nvPr/>
        </p:nvGrpSpPr>
        <p:grpSpPr>
          <a:xfrm>
            <a:off x="3718942" y="4011856"/>
            <a:ext cx="3816424" cy="2602061"/>
            <a:chOff x="3862958" y="2471691"/>
            <a:chExt cx="5925159" cy="3766415"/>
          </a:xfrm>
        </p:grpSpPr>
        <p:pic>
          <p:nvPicPr>
            <p:cNvPr id="1030" name="Picture 6" descr="Figure 4: Our example of introducing a new data point to illustrate the k-nearest neighbor (KNN) algorithm.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36" b="4429"/>
            <a:stretch>
              <a:fillRect/>
            </a:stretch>
          </p:blipFill>
          <p:spPr bwMode="auto">
            <a:xfrm>
              <a:off x="3862958" y="2471691"/>
              <a:ext cx="5925159" cy="3766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Dikdörtgen 4"/>
            <p:cNvSpPr/>
            <p:nvPr/>
          </p:nvSpPr>
          <p:spPr>
            <a:xfrm>
              <a:off x="7679382" y="5806058"/>
              <a:ext cx="2108735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7933" y="382192"/>
            <a:ext cx="7212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latinLnBrk="0"/>
            <a:r>
              <a:rPr lang="en-US" sz="3200" b="1" dirty="0">
                <a:solidFill>
                  <a:prstClr val="black"/>
                </a:solidFill>
                <a:latin typeface="Calibri" panose="020F0502020204030204"/>
              </a:rPr>
              <a:t>Classification</a:t>
            </a:r>
            <a:endParaRPr lang="en-US" sz="32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041" y="1204099"/>
            <a:ext cx="812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latinLnBrk="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Email: Spam / Not Spam?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Online Transactions: Fraudulent (Yes / No)?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Tumor: Malignant / Benign ?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216" y="3517161"/>
            <a:ext cx="1989476" cy="4900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49701" y="3125034"/>
            <a:ext cx="751742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latinLnBrk="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0: “Negative Class” (e.g., benign tumor)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3200" dirty="0">
                <a:solidFill>
                  <a:prstClr val="black"/>
                </a:solidFill>
                <a:latin typeface="Calibri" panose="020F0502020204030204"/>
              </a:rPr>
              <a:t>1: “Positive Class” (e.g., malignant tumor)</a:t>
            </a: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How is the k-distance calculated?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927855" cy="5287636"/>
          </a:xfrm>
        </p:spPr>
        <p:txBody>
          <a:bodyPr>
            <a:normAutofit/>
          </a:bodyPr>
          <a:lstStyle/>
          <a:p>
            <a:r>
              <a:rPr lang="en-US" altLang="en-US" dirty="0"/>
              <a:t>K-distance is the distance between data points and a given query point.</a:t>
            </a:r>
            <a:endParaRPr lang="tr-TR" altLang="en-US" dirty="0"/>
          </a:p>
          <a:p>
            <a:r>
              <a:rPr lang="en-US" altLang="en-US" dirty="0"/>
              <a:t>To calculate it, we have to pick a distance metric</a:t>
            </a:r>
            <a:r>
              <a:rPr lang="tr-TR" altLang="en-US" dirty="0"/>
              <a:t>:</a:t>
            </a:r>
            <a:endParaRPr lang="tr-TR" altLang="en-US" dirty="0"/>
          </a:p>
          <a:p>
            <a:pPr marL="514350" indent="295275">
              <a:buFont typeface="+mj-lt"/>
              <a:buAutoNum type="arabicPeriod"/>
            </a:pPr>
            <a:r>
              <a:rPr lang="tr-TR" altLang="en-US" b="1" dirty="0" err="1"/>
              <a:t>Euclidean</a:t>
            </a:r>
            <a:r>
              <a:rPr lang="tr-TR" altLang="en-US" b="1" dirty="0"/>
              <a:t> </a:t>
            </a:r>
            <a:r>
              <a:rPr lang="tr-TR" altLang="en-US" b="1" dirty="0" err="1"/>
              <a:t>distance</a:t>
            </a:r>
            <a:endParaRPr lang="tr-TR" altLang="en-US" b="1" dirty="0"/>
          </a:p>
          <a:p>
            <a:pPr marL="514350" indent="295275">
              <a:buFont typeface="+mj-lt"/>
              <a:buAutoNum type="arabicPeriod"/>
            </a:pPr>
            <a:r>
              <a:rPr lang="tr-TR" altLang="en-US" b="1" dirty="0"/>
              <a:t>Manhattan </a:t>
            </a:r>
            <a:r>
              <a:rPr lang="tr-TR" altLang="en-US" b="1" dirty="0" err="1"/>
              <a:t>distance</a:t>
            </a:r>
            <a:endParaRPr lang="tr-TR" altLang="en-US" b="1" dirty="0"/>
          </a:p>
          <a:p>
            <a:pPr marL="514350" indent="295275">
              <a:buFont typeface="+mj-lt"/>
              <a:buAutoNum type="arabicPeriod"/>
            </a:pPr>
            <a:r>
              <a:rPr lang="tr-TR" altLang="en-US" b="1" dirty="0" err="1"/>
              <a:t>Minkowski</a:t>
            </a:r>
            <a:r>
              <a:rPr lang="tr-TR" altLang="en-US" b="1" dirty="0"/>
              <a:t> </a:t>
            </a:r>
            <a:r>
              <a:rPr lang="tr-TR" altLang="en-US" b="1" dirty="0" err="1"/>
              <a:t>distance</a:t>
            </a:r>
            <a:endParaRPr lang="tr-TR" altLang="en-US" b="1" dirty="0"/>
          </a:p>
          <a:p>
            <a:pPr marL="514350" indent="295275">
              <a:buFont typeface="+mj-lt"/>
              <a:buAutoNum type="arabicPeriod"/>
            </a:pPr>
            <a:r>
              <a:rPr lang="tr-TR" altLang="en-US" b="1" dirty="0" err="1"/>
              <a:t>Hamming</a:t>
            </a:r>
            <a:r>
              <a:rPr lang="tr-TR" altLang="en-US" b="1" dirty="0"/>
              <a:t> </a:t>
            </a:r>
            <a:r>
              <a:rPr lang="tr-TR" altLang="en-US" b="1" dirty="0" err="1"/>
              <a:t>distance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Euclidean distance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927855" cy="5287636"/>
          </a:xfrm>
        </p:spPr>
        <p:txBody>
          <a:bodyPr>
            <a:normAutofit/>
          </a:bodyPr>
          <a:lstStyle/>
          <a:p>
            <a:r>
              <a:rPr lang="en-US" altLang="en-US" dirty="0"/>
              <a:t>The Euclidean distance between two points is the length of the straight line segment connecting them. </a:t>
            </a:r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r>
              <a:rPr lang="en-US" altLang="en-US" dirty="0"/>
              <a:t>This most common distance metric is applied to real-valued vectors.</a:t>
            </a:r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718" y="2134444"/>
            <a:ext cx="4248472" cy="3296228"/>
          </a:xfrm>
          <a:prstGeom prst="rect">
            <a:avLst/>
          </a:prstGeom>
        </p:spPr>
      </p:pic>
      <p:pic>
        <p:nvPicPr>
          <p:cNvPr id="2052" name="Picture 4" descr="Figure 7: Euclidean distance formula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2" r="23417"/>
          <a:stretch>
            <a:fillRect/>
          </a:stretch>
        </p:blipFill>
        <p:spPr bwMode="auto">
          <a:xfrm>
            <a:off x="5951190" y="2421682"/>
            <a:ext cx="535451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Manhattan distance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881319" cy="5287636"/>
          </a:xfrm>
        </p:spPr>
        <p:txBody>
          <a:bodyPr>
            <a:normAutofit/>
          </a:bodyPr>
          <a:lstStyle/>
          <a:p>
            <a:r>
              <a:rPr lang="en-US" altLang="en-US" dirty="0"/>
              <a:t>The Manhattan distance between two points is the sum of the absolute differences between the x and y coordinates of each point. </a:t>
            </a:r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06" y="2110395"/>
            <a:ext cx="4482167" cy="2638797"/>
          </a:xfrm>
          <a:prstGeom prst="rect">
            <a:avLst/>
          </a:prstGeom>
        </p:spPr>
      </p:pic>
      <p:pic>
        <p:nvPicPr>
          <p:cNvPr id="3074" name="Picture 2" descr="Figure 8: Manhattan distance formula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2" r="27309"/>
          <a:stretch>
            <a:fillRect/>
          </a:stretch>
        </p:blipFill>
        <p:spPr bwMode="auto">
          <a:xfrm>
            <a:off x="6095206" y="2735522"/>
            <a:ext cx="4972378" cy="138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Hamming distance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881319" cy="5287636"/>
          </a:xfrm>
        </p:spPr>
        <p:txBody>
          <a:bodyPr>
            <a:normAutofit/>
          </a:bodyPr>
          <a:lstStyle/>
          <a:p>
            <a:r>
              <a:rPr lang="en-US" altLang="en-US" dirty="0"/>
              <a:t>Hamming distance is used to compare two binary vectors </a:t>
            </a:r>
            <a:r>
              <a:rPr lang="tr-TR" altLang="en-US" dirty="0"/>
              <a:t>                 </a:t>
            </a:r>
            <a:r>
              <a:rPr lang="en-US" altLang="en-US" dirty="0"/>
              <a:t>(also called data strings or bitstrings). </a:t>
            </a:r>
            <a:endParaRPr lang="tr-TR" altLang="en-US" dirty="0"/>
          </a:p>
          <a:p>
            <a:r>
              <a:rPr lang="en-US" altLang="en-US" dirty="0"/>
              <a:t>To calculate it, data first has to be translated into a binary system.</a:t>
            </a:r>
            <a:br>
              <a:rPr lang="en-US" dirty="0"/>
            </a:br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pPr marL="0" indent="0">
              <a:buNone/>
            </a:pPr>
            <a:endParaRPr lang="tr-TR" altLang="en-US" dirty="0"/>
          </a:p>
        </p:txBody>
      </p:sp>
      <p:pic>
        <p:nvPicPr>
          <p:cNvPr id="5122" name="Picture 2" descr="Hamming distance formula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20580" r="5107" b="44736"/>
          <a:stretch>
            <a:fillRect/>
          </a:stretch>
        </p:blipFill>
        <p:spPr bwMode="auto">
          <a:xfrm>
            <a:off x="2494806" y="2853730"/>
            <a:ext cx="5959240" cy="129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K-NN work?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558" y="1062267"/>
            <a:ext cx="11881319" cy="5287636"/>
          </a:xfrm>
        </p:spPr>
        <p:txBody>
          <a:bodyPr>
            <a:normAutofit/>
          </a:bodyPr>
          <a:lstStyle/>
          <a:p>
            <a:r>
              <a:rPr lang="en-US" altLang="en-US" dirty="0"/>
              <a:t>The K-NN working can be explained on the basis of the below </a:t>
            </a:r>
            <a:r>
              <a:rPr lang="tr-TR" altLang="en-US" dirty="0"/>
              <a:t>           </a:t>
            </a:r>
            <a:r>
              <a:rPr lang="en-US" altLang="en-US" dirty="0"/>
              <a:t>algorithm:</a:t>
            </a:r>
            <a:endParaRPr lang="en-US" altLang="en-US" dirty="0"/>
          </a:p>
          <a:p>
            <a:r>
              <a:rPr lang="en-US" altLang="en-US" b="1" dirty="0"/>
              <a:t>Step-1:</a:t>
            </a:r>
            <a:r>
              <a:rPr lang="en-US" altLang="en-US" dirty="0"/>
              <a:t> Select the number K of the neighbors</a:t>
            </a:r>
            <a:endParaRPr lang="en-US" altLang="en-US" dirty="0"/>
          </a:p>
          <a:p>
            <a:r>
              <a:rPr lang="en-US" altLang="en-US" b="1" dirty="0"/>
              <a:t>Step-2:</a:t>
            </a:r>
            <a:r>
              <a:rPr lang="en-US" altLang="en-US" dirty="0"/>
              <a:t> Calculate the distance of </a:t>
            </a:r>
            <a:r>
              <a:rPr lang="en-US" altLang="en-US" b="1" dirty="0"/>
              <a:t>K number of neighbors</a:t>
            </a:r>
            <a:endParaRPr lang="en-US" altLang="en-US" dirty="0"/>
          </a:p>
          <a:p>
            <a:r>
              <a:rPr lang="en-US" altLang="en-US" b="1" dirty="0"/>
              <a:t>Step-3:</a:t>
            </a:r>
            <a:r>
              <a:rPr lang="en-US" altLang="en-US" dirty="0"/>
              <a:t> Take the K nearest neighbors as per the calculated distance</a:t>
            </a:r>
            <a:endParaRPr lang="en-US" altLang="en-US" dirty="0"/>
          </a:p>
          <a:p>
            <a:r>
              <a:rPr lang="en-US" altLang="en-US" b="1" dirty="0"/>
              <a:t>Step-4:</a:t>
            </a:r>
            <a:r>
              <a:rPr lang="en-US" altLang="en-US" dirty="0"/>
              <a:t> Among these k neighbors, count the number of the data points in each category.</a:t>
            </a:r>
            <a:endParaRPr lang="en-US" altLang="en-US" dirty="0"/>
          </a:p>
          <a:p>
            <a:r>
              <a:rPr lang="en-US" altLang="en-US" b="1" dirty="0"/>
              <a:t>Step-5:</a:t>
            </a:r>
            <a:r>
              <a:rPr lang="en-US" altLang="en-US" dirty="0"/>
              <a:t> Assign the new data points to that category for which the </a:t>
            </a:r>
            <a:r>
              <a:rPr lang="tr-TR" altLang="en-US" dirty="0"/>
              <a:t>      </a:t>
            </a:r>
            <a:r>
              <a:rPr lang="en-US" altLang="en-US" dirty="0"/>
              <a:t>number of the neighbor is maximum.</a:t>
            </a:r>
            <a:endParaRPr lang="en-US" altLang="en-US" dirty="0"/>
          </a:p>
          <a:p>
            <a:r>
              <a:rPr lang="en-US" altLang="en-US" b="1" dirty="0"/>
              <a:t>Step-6:</a:t>
            </a:r>
            <a:r>
              <a:rPr lang="en-US" altLang="en-US" dirty="0"/>
              <a:t> Our model is ready.</a:t>
            </a:r>
            <a:br>
              <a:rPr lang="en-US" dirty="0"/>
            </a:br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pPr marL="0" indent="0">
              <a:buNone/>
            </a:pPr>
            <a:endParaRPr lang="tr-TR" alt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5526" y="5030558"/>
            <a:ext cx="2247900" cy="153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tr-TR" dirty="0"/>
              <a:t>QUESTION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1008380"/>
            <a:ext cx="11496040" cy="5381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tr-TR" dirty="0"/>
              <a:t>ANSWER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870" y="1125220"/>
            <a:ext cx="7848600" cy="4391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tr-TR" dirty="0"/>
              <a:t>ANSWER</a:t>
            </a:r>
            <a:endParaRPr lang="tr-T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880" y="1341120"/>
            <a:ext cx="9172575" cy="4350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sz="4800" b="1" dirty="0"/>
              <a:t>(SVM) </a:t>
            </a:r>
            <a:r>
              <a:rPr lang="tr-TR" sz="4800" b="1" dirty="0" err="1"/>
              <a:t>Support</a:t>
            </a:r>
            <a:r>
              <a:rPr lang="tr-TR" sz="4800" b="1" dirty="0"/>
              <a:t> </a:t>
            </a:r>
            <a:r>
              <a:rPr lang="tr-TR" sz="4800" b="1" dirty="0" err="1"/>
              <a:t>Vector</a:t>
            </a:r>
            <a:r>
              <a:rPr lang="tr-TR" sz="4800" b="1" dirty="0"/>
              <a:t> Machine</a:t>
            </a:r>
            <a:br>
              <a:rPr lang="tr-TR" sz="4800" b="1" dirty="0"/>
            </a:br>
            <a:br>
              <a:rPr lang="tr-TR" dirty="0"/>
            </a:b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SVM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can be of </a:t>
            </a:r>
            <a:r>
              <a:rPr lang="en-US" b="1" dirty="0"/>
              <a:t>two types: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Linear SVM: </a:t>
            </a:r>
            <a:r>
              <a:rPr lang="en-US" dirty="0"/>
              <a:t>Linear SVM is used for linearly separable data, which means if a dataset can be classified into two classes by using a </a:t>
            </a:r>
            <a:r>
              <a:rPr lang="tr-TR" dirty="0"/>
              <a:t>  </a:t>
            </a:r>
            <a:r>
              <a:rPr lang="en-US" dirty="0"/>
              <a:t>single straight line, then such data is termed as linearly separable data, and classifier is used called as Linear SVM classifier.</a:t>
            </a:r>
            <a:endParaRPr lang="tr-TR" dirty="0"/>
          </a:p>
          <a:p>
            <a:endParaRPr lang="en-US" dirty="0"/>
          </a:p>
          <a:p>
            <a:r>
              <a:rPr lang="en-US" b="1" dirty="0"/>
              <a:t>Non-linear SVM: </a:t>
            </a:r>
            <a:r>
              <a:rPr lang="en-US" dirty="0"/>
              <a:t>Non-Linear SVM is used for non-linearly </a:t>
            </a:r>
            <a:r>
              <a:rPr lang="tr-TR" dirty="0"/>
              <a:t>          </a:t>
            </a:r>
            <a:r>
              <a:rPr lang="en-US" dirty="0"/>
              <a:t>separated data, which means if a dataset cannot be classified by using a straight line, then such data is termed as non-linear data and classifier used is called as Non-linear SVM classifier.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8"/>
                <a:ext cx="10514231" cy="4821682"/>
              </a:xfrm>
            </p:spPr>
            <p:txBody>
              <a:bodyPr>
                <a:normAutofit/>
              </a:bodyPr>
              <a:lstStyle/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r>
                  <a:rPr lang="en-US" sz="3600" dirty="0"/>
                  <a:t>Threshold classifier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600" dirty="0"/>
                  <a:t> at 0.5</a:t>
                </a:r>
                <a:endParaRPr lang="en-US" sz="3600" dirty="0"/>
              </a:p>
              <a:p>
                <a:pPr lvl="1"/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200" dirty="0"/>
                  <a:t> predict “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”</a:t>
                </a:r>
                <a:endParaRPr lang="en-US" sz="3200" dirty="0"/>
              </a:p>
              <a:p>
                <a:pPr lvl="1"/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3200" dirty="0"/>
                  <a:t>, predict “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”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8"/>
                <a:ext cx="10514231" cy="4821682"/>
              </a:xfrm>
              <a:blipFill rotWithShape="1">
                <a:blip r:embed="rId1"/>
                <a:stretch>
                  <a:fillRect l="-5" t="-8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955113" y="6493271"/>
            <a:ext cx="2235299" cy="365077"/>
          </a:xfrm>
        </p:spPr>
        <p:txBody>
          <a:bodyPr/>
          <a:lstStyle/>
          <a:p>
            <a:pPr defTabSz="914400" latinLnBrk="0">
              <a:defRPr/>
            </a:pP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Slide credit: Andrew Ng </a:t>
            </a:r>
            <a:endParaRPr lang="en-US" sz="14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62314" y="366318"/>
            <a:ext cx="8865784" cy="3013624"/>
            <a:chOff x="1991669" y="905528"/>
            <a:chExt cx="7334641" cy="249316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58556" y="905528"/>
              <a:ext cx="0" cy="2276622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305337" y="2781223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991669" y="1859173"/>
              <a:ext cx="1580736" cy="432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Malignant? 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02140" y="2596557"/>
              <a:ext cx="900611" cy="432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0 (No)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02139" y="1275167"/>
              <a:ext cx="938959" cy="432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1 (Yes)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40474" y="2965889"/>
              <a:ext cx="1461610" cy="4328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 latinLnBrk="0"/>
              <a:r>
                <a:rPr lang="en-US" sz="2800" dirty="0">
                  <a:solidFill>
                    <a:prstClr val="black"/>
                  </a:solidFill>
                  <a:latin typeface="Calibri" panose="020F0502020204030204"/>
                </a:rPr>
                <a:t>Tumor Size</a:t>
              </a:r>
              <a:endParaRPr lang="en-US" sz="2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Multiply 9"/>
            <p:cNvSpPr/>
            <p:nvPr/>
          </p:nvSpPr>
          <p:spPr>
            <a:xfrm>
              <a:off x="3736213" y="2589876"/>
              <a:ext cx="422031" cy="37279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Multiply 10"/>
            <p:cNvSpPr/>
            <p:nvPr/>
          </p:nvSpPr>
          <p:spPr>
            <a:xfrm>
              <a:off x="6499051" y="2589876"/>
              <a:ext cx="422031" cy="37279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Multiply 11"/>
            <p:cNvSpPr/>
            <p:nvPr/>
          </p:nvSpPr>
          <p:spPr>
            <a:xfrm>
              <a:off x="5539748" y="2589876"/>
              <a:ext cx="422031" cy="37279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Multiply 12"/>
            <p:cNvSpPr/>
            <p:nvPr/>
          </p:nvSpPr>
          <p:spPr>
            <a:xfrm>
              <a:off x="4516265" y="2596557"/>
              <a:ext cx="422031" cy="37279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Multiply 13"/>
            <p:cNvSpPr/>
            <p:nvPr/>
          </p:nvSpPr>
          <p:spPr>
            <a:xfrm>
              <a:off x="4877644" y="2596557"/>
              <a:ext cx="422031" cy="372794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Multiply 14"/>
            <p:cNvSpPr/>
            <p:nvPr/>
          </p:nvSpPr>
          <p:spPr>
            <a:xfrm>
              <a:off x="6077020" y="135671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6" name="Multiply 15"/>
            <p:cNvSpPr/>
            <p:nvPr/>
          </p:nvSpPr>
          <p:spPr>
            <a:xfrm>
              <a:off x="6917399" y="135671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7" name="Multiply 16"/>
            <p:cNvSpPr/>
            <p:nvPr/>
          </p:nvSpPr>
          <p:spPr>
            <a:xfrm>
              <a:off x="7663391" y="135671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8" name="Multiply 17"/>
            <p:cNvSpPr/>
            <p:nvPr/>
          </p:nvSpPr>
          <p:spPr>
            <a:xfrm>
              <a:off x="8281930" y="135671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srgbClr val="FF0000"/>
                </a:solidFill>
                <a:latin typeface="Calibri" panose="020F0502020204030204"/>
              </a:endParaRPr>
            </a:p>
          </p:txBody>
        </p:sp>
        <p:sp>
          <p:nvSpPr>
            <p:cNvPr id="19" name="Multiply 18"/>
            <p:cNvSpPr/>
            <p:nvPr/>
          </p:nvSpPr>
          <p:spPr>
            <a:xfrm>
              <a:off x="8575007" y="1356717"/>
              <a:ext cx="422031" cy="372794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 latinLnBrk="0"/>
              <a:endParaRPr lang="en-US" sz="2400">
                <a:solidFill>
                  <a:srgbClr val="FF0000"/>
                </a:solidFill>
                <a:latin typeface="Calibri" panose="020F0502020204030204"/>
              </a:endParaRPr>
            </a:p>
          </p:txBody>
        </p:sp>
      </p:grpSp>
      <p:cxnSp>
        <p:nvCxnSpPr>
          <p:cNvPr id="23" name="Straight Connector 22"/>
          <p:cNvCxnSpPr/>
          <p:nvPr/>
        </p:nvCxnSpPr>
        <p:spPr>
          <a:xfrm flipV="1">
            <a:off x="3867161" y="366319"/>
            <a:ext cx="6875680" cy="3106720"/>
          </a:xfrm>
          <a:prstGeom prst="line">
            <a:avLst/>
          </a:prstGeom>
          <a:ln w="76200">
            <a:prstDash val="soli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Multiply 26"/>
          <p:cNvSpPr/>
          <p:nvPr/>
        </p:nvSpPr>
        <p:spPr>
          <a:xfrm>
            <a:off x="11573202" y="886074"/>
            <a:ext cx="510133" cy="45061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latinLnBrk="0"/>
            <a:endParaRPr lang="en-US" sz="2400">
              <a:solidFill>
                <a:srgbClr val="FF0000"/>
              </a:solidFill>
              <a:latin typeface="Calibri" panose="020F0502020204030204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539557" y="618998"/>
            <a:ext cx="8457292" cy="261929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/>
              <p:cNvSpPr/>
              <p:nvPr/>
            </p:nvSpPr>
            <p:spPr>
              <a:xfrm>
                <a:off x="2960997" y="3356808"/>
                <a:ext cx="2241476" cy="523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997" y="3356808"/>
                <a:ext cx="2241476" cy="523152"/>
              </a:xfrm>
              <a:prstGeom prst="rect">
                <a:avLst/>
              </a:prstGeom>
              <a:blipFill rotWithShape="1">
                <a:blip r:embed="rId2"/>
                <a:stretch>
                  <a:fillRect l="-28" t="-38" r="25" b="2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(SVM) Support Vector Machine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Vector Machine or SVM is one of the most popular </a:t>
            </a:r>
            <a:r>
              <a:rPr lang="tr-TR" dirty="0"/>
              <a:t>      </a:t>
            </a:r>
            <a:r>
              <a:rPr lang="en-US" dirty="0"/>
              <a:t>Supervised Learning algorithms, which is used for Classification as well as Regression problems.</a:t>
            </a:r>
            <a:endParaRPr lang="tr-TR" dirty="0"/>
          </a:p>
          <a:p>
            <a:endParaRPr lang="tr-TR" dirty="0"/>
          </a:p>
          <a:p>
            <a:r>
              <a:rPr lang="en-US" dirty="0"/>
              <a:t>The goal of the SVM algorithm is to create the best line or </a:t>
            </a:r>
            <a:r>
              <a:rPr lang="tr-TR" dirty="0"/>
              <a:t>        </a:t>
            </a:r>
            <a:r>
              <a:rPr lang="en-US" dirty="0"/>
              <a:t>decision boundary that can segregate n-dimensional space into </a:t>
            </a:r>
            <a:r>
              <a:rPr lang="tr-TR" dirty="0"/>
              <a:t>  </a:t>
            </a:r>
            <a:r>
              <a:rPr lang="en-US" dirty="0"/>
              <a:t>classes so that we can easily put the new data point in the </a:t>
            </a:r>
            <a:r>
              <a:rPr lang="tr-TR" dirty="0"/>
              <a:t>        </a:t>
            </a:r>
            <a:r>
              <a:rPr lang="en-US" dirty="0"/>
              <a:t>correct</a:t>
            </a:r>
            <a:r>
              <a:rPr lang="tr-TR" dirty="0"/>
              <a:t> </a:t>
            </a:r>
            <a:r>
              <a:rPr lang="en-US" dirty="0"/>
              <a:t>category in the future.</a:t>
            </a:r>
            <a:endParaRPr lang="tr-TR" dirty="0"/>
          </a:p>
          <a:p>
            <a:endParaRPr lang="tr-TR" dirty="0"/>
          </a:p>
          <a:p>
            <a:r>
              <a:rPr lang="en-US" dirty="0"/>
              <a:t> This best decision boundary is called a </a:t>
            </a:r>
            <a:r>
              <a:rPr lang="en-US" b="1" dirty="0"/>
              <a:t>hyperplane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(SVM) Support Vector Machine</a:t>
            </a:r>
            <a:endParaRPr lang="en-US" dirty="0"/>
          </a:p>
        </p:txBody>
      </p:sp>
      <p:grpSp>
        <p:nvGrpSpPr>
          <p:cNvPr id="5" name="Grup 4"/>
          <p:cNvGrpSpPr/>
          <p:nvPr/>
        </p:nvGrpSpPr>
        <p:grpSpPr>
          <a:xfrm>
            <a:off x="910441" y="1412900"/>
            <a:ext cx="8373497" cy="4942205"/>
            <a:chOff x="5375126" y="3789705"/>
            <a:chExt cx="8373497" cy="4942205"/>
          </a:xfrm>
        </p:grpSpPr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95603" y="3789705"/>
              <a:ext cx="7653020" cy="4942205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5375126" y="3933850"/>
              <a:ext cx="432048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04" y="211194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dirty="0"/>
              <a:t>(SVM) Support Vector Machine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SVM chooses the extreme points/vectors that help in creating the hyperplane. </a:t>
            </a:r>
            <a:endParaRPr lang="tr-TR" dirty="0"/>
          </a:p>
          <a:p>
            <a:r>
              <a:rPr lang="en-US" dirty="0"/>
              <a:t>These extreme cases are called as support vectors, and hence </a:t>
            </a:r>
            <a:r>
              <a:rPr lang="tr-TR" dirty="0"/>
              <a:t>     </a:t>
            </a:r>
            <a:r>
              <a:rPr lang="en-US" dirty="0"/>
              <a:t>algorithm is termed as Support Vector Machine. </a:t>
            </a:r>
            <a:endParaRPr lang="tr-TR" dirty="0"/>
          </a:p>
          <a:p>
            <a:r>
              <a:rPr lang="en-US" dirty="0"/>
              <a:t>Consider the below diagram in which there are two different</a:t>
            </a:r>
            <a:r>
              <a:rPr lang="tr-TR" dirty="0"/>
              <a:t>      </a:t>
            </a:r>
            <a:r>
              <a:rPr lang="en-US" dirty="0"/>
              <a:t> categories that are classified using a decision boundary or </a:t>
            </a:r>
            <a:r>
              <a:rPr lang="tr-TR" dirty="0"/>
              <a:t>         </a:t>
            </a:r>
            <a:r>
              <a:rPr lang="en-US" dirty="0"/>
              <a:t>hyperplane:</a:t>
            </a:r>
            <a:endParaRPr lang="en-US" dirty="0"/>
          </a:p>
        </p:txBody>
      </p:sp>
      <p:grpSp>
        <p:nvGrpSpPr>
          <p:cNvPr id="5" name="Grup 4"/>
          <p:cNvGrpSpPr/>
          <p:nvPr/>
        </p:nvGrpSpPr>
        <p:grpSpPr>
          <a:xfrm>
            <a:off x="4943078" y="3933850"/>
            <a:ext cx="4039343" cy="2608592"/>
            <a:chOff x="4943078" y="3933850"/>
            <a:chExt cx="4039343" cy="2608592"/>
          </a:xfrm>
        </p:grpSpPr>
        <p:pic>
          <p:nvPicPr>
            <p:cNvPr id="3" name="Resim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43078" y="3933850"/>
              <a:ext cx="4039343" cy="2608592"/>
            </a:xfrm>
            <a:prstGeom prst="rect">
              <a:avLst/>
            </a:prstGeom>
          </p:spPr>
        </p:pic>
        <p:sp>
          <p:nvSpPr>
            <p:cNvPr id="4" name="Oval 3"/>
            <p:cNvSpPr/>
            <p:nvPr/>
          </p:nvSpPr>
          <p:spPr>
            <a:xfrm>
              <a:off x="5375126" y="3933850"/>
              <a:ext cx="432048" cy="360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09521" y="507453"/>
            <a:ext cx="10971372" cy="79709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800" dirty="0"/>
              <a:t>How do we find the right hyperplane?</a:t>
            </a:r>
            <a:endParaRPr lang="en-US" altLang="en-US" sz="4800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38091" y="1431393"/>
            <a:ext cx="10514231" cy="4746007"/>
          </a:xfrm>
        </p:spPr>
        <p:txBody>
          <a:bodyPr/>
          <a:lstStyle/>
          <a:p>
            <a:pPr eaLnBrk="1" hangingPunct="1"/>
            <a:r>
              <a:rPr lang="en-US" altLang="en-US" dirty="0"/>
              <a:t>How do we best segregate the two classes within the data?</a:t>
            </a:r>
            <a:endParaRPr lang="en-US" altLang="en-US" dirty="0"/>
          </a:p>
          <a:p>
            <a:pPr eaLnBrk="1" hangingPunct="1"/>
            <a:r>
              <a:rPr lang="en-US" altLang="en-US" dirty="0"/>
              <a:t>The distance between the hyperplane and the nearest data</a:t>
            </a:r>
            <a:r>
              <a:rPr lang="tr-TR" altLang="en-US" dirty="0"/>
              <a:t>    </a:t>
            </a:r>
            <a:r>
              <a:rPr lang="en-US" altLang="en-US" dirty="0"/>
              <a:t> point from either set is known as the </a:t>
            </a:r>
            <a:r>
              <a:rPr lang="en-US" altLang="en-US" b="1" dirty="0">
                <a:solidFill>
                  <a:srgbClr val="0070C0"/>
                </a:solidFill>
              </a:rPr>
              <a:t>margin</a:t>
            </a:r>
            <a:r>
              <a:rPr lang="en-US" altLang="en-US" dirty="0"/>
              <a:t>. </a:t>
            </a:r>
            <a:endParaRPr lang="tr-TR" altLang="en-US" dirty="0"/>
          </a:p>
          <a:p>
            <a:pPr eaLnBrk="1" hangingPunct="1"/>
            <a:r>
              <a:rPr lang="en-US" altLang="en-US" dirty="0"/>
              <a:t>The goal is to choose a hyperplane with the greatest possible margin between the hyperplane and any point within the </a:t>
            </a:r>
            <a:r>
              <a:rPr lang="tr-TR" altLang="en-US" dirty="0"/>
              <a:t>       </a:t>
            </a:r>
            <a:r>
              <a:rPr lang="en-US" altLang="en-US" dirty="0"/>
              <a:t>training set, giving a greater chance of new data being </a:t>
            </a:r>
            <a:r>
              <a:rPr lang="tr-TR" altLang="en-US" dirty="0"/>
              <a:t>            </a:t>
            </a:r>
            <a:r>
              <a:rPr lang="en-US" altLang="en-US" dirty="0"/>
              <a:t>classified</a:t>
            </a:r>
            <a:r>
              <a:rPr lang="tr-TR" altLang="en-US" dirty="0"/>
              <a:t> </a:t>
            </a:r>
            <a:r>
              <a:rPr lang="en-US" altLang="en-US" dirty="0"/>
              <a:t>correctly. </a:t>
            </a:r>
            <a:endParaRPr lang="tr-TR" altLang="en-US" dirty="0"/>
          </a:p>
          <a:p>
            <a:pPr eaLnBrk="1" hangingPunct="1"/>
            <a:r>
              <a:rPr lang="en-US" altLang="en-US" b="1" dirty="0"/>
              <a:t>There will</a:t>
            </a:r>
            <a:r>
              <a:rPr lang="tr-TR" altLang="en-US" b="1" dirty="0"/>
              <a:t> </a:t>
            </a:r>
            <a:r>
              <a:rPr lang="en-US" altLang="en-US" b="1" dirty="0"/>
              <a:t>never be any data point inside the margin.</a:t>
            </a:r>
            <a:endParaRPr lang="en-US" altLang="en-US" dirty="0"/>
          </a:p>
          <a:p>
            <a:pPr eaLnBrk="1" hangingPunct="1"/>
            <a:endParaRPr lang="en-US" altLang="en-US" dirty="0"/>
          </a:p>
        </p:txBody>
      </p:sp>
      <p:pic>
        <p:nvPicPr>
          <p:cNvPr id="12292" name="Picture 2" descr="tumblr_inline_o9aa9nH3WQ1u37g00_54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5039045"/>
            <a:ext cx="3073305" cy="153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36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556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A9DF206-EB4F-484A-BB55-BBDA786B8F2D}" type="slidenum">
              <a:rPr lang="en-US" altLang="tr-TR">
                <a:solidFill>
                  <a:srgbClr val="898989"/>
                </a:solidFill>
              </a:rPr>
            </a:fld>
            <a:endParaRPr lang="en-US" altLang="tr-TR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09521" y="507453"/>
            <a:ext cx="10971372" cy="797093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4800" dirty="0"/>
              <a:t>How do we find the right hyperplane?</a:t>
            </a:r>
            <a:endParaRPr lang="en-US" altLang="en-US" sz="4800" dirty="0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838091" y="1431393"/>
            <a:ext cx="10514231" cy="4746007"/>
          </a:xfrm>
        </p:spPr>
        <p:txBody>
          <a:bodyPr/>
          <a:lstStyle/>
          <a:p>
            <a:r>
              <a:rPr lang="en-US" sz="2800" dirty="0">
                <a:solidFill>
                  <a:srgbClr val="FF0000"/>
                </a:solidFill>
              </a:rPr>
              <a:t>“Select the hyper-plane which segregates the two classes </a:t>
            </a:r>
            <a:r>
              <a:rPr lang="tr-TR" sz="2800" dirty="0">
                <a:solidFill>
                  <a:srgbClr val="FF0000"/>
                </a:solidFill>
              </a:rPr>
              <a:t>    </a:t>
            </a:r>
            <a:r>
              <a:rPr lang="en-US" sz="2800" dirty="0">
                <a:solidFill>
                  <a:srgbClr val="FF0000"/>
                </a:solidFill>
              </a:rPr>
              <a:t>better”. </a:t>
            </a:r>
            <a:endParaRPr lang="en-US" sz="2800" dirty="0">
              <a:solidFill>
                <a:srgbClr val="FF0000"/>
              </a:solidFill>
            </a:endParaRPr>
          </a:p>
          <a:p>
            <a:pPr eaLnBrk="1" hangingPunct="1"/>
            <a:endParaRPr lang="en-US" altLang="en-US" dirty="0"/>
          </a:p>
        </p:txBody>
      </p:sp>
      <p:pic>
        <p:nvPicPr>
          <p:cNvPr id="12292" name="Picture 2" descr="tumblr_inline_o9aa9nH3WQ1u37g00_54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06" y="3035438"/>
            <a:ext cx="3073305" cy="153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836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5565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CA9DF206-EB4F-484A-BB55-BBDA786B8F2D}" type="slidenum">
              <a:rPr lang="en-US" altLang="tr-TR">
                <a:solidFill>
                  <a:srgbClr val="898989"/>
                </a:solidFill>
              </a:rPr>
            </a:fld>
            <a:endParaRPr lang="en-US" altLang="tr-TR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17" name="Line 13"/>
          <p:cNvSpPr>
            <a:spLocks noChangeShapeType="1"/>
          </p:cNvSpPr>
          <p:nvPr/>
        </p:nvSpPr>
        <p:spPr bwMode="auto">
          <a:xfrm>
            <a:off x="4113547" y="2210312"/>
            <a:ext cx="0" cy="350601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3961112" y="5563888"/>
            <a:ext cx="365844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7519" name="Oval 15"/>
          <p:cNvSpPr>
            <a:spLocks noChangeAspect="1" noChangeArrowheads="1"/>
          </p:cNvSpPr>
          <p:nvPr/>
        </p:nvSpPr>
        <p:spPr bwMode="auto">
          <a:xfrm>
            <a:off x="5240934" y="50335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0" name="Oval 16"/>
          <p:cNvSpPr>
            <a:spLocks noChangeAspect="1" noChangeArrowheads="1"/>
          </p:cNvSpPr>
          <p:nvPr/>
        </p:nvSpPr>
        <p:spPr bwMode="auto">
          <a:xfrm>
            <a:off x="4008749" y="3904567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1" name="Oval 17"/>
          <p:cNvSpPr>
            <a:spLocks noChangeAspect="1" noChangeArrowheads="1"/>
          </p:cNvSpPr>
          <p:nvPr/>
        </p:nvSpPr>
        <p:spPr bwMode="auto">
          <a:xfrm>
            <a:off x="5863378" y="2815290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2" name="Oval 18"/>
          <p:cNvSpPr>
            <a:spLocks noChangeAspect="1" noChangeArrowheads="1"/>
          </p:cNvSpPr>
          <p:nvPr/>
        </p:nvSpPr>
        <p:spPr bwMode="auto">
          <a:xfrm>
            <a:off x="5926893" y="3636217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3" name="Oval 19"/>
          <p:cNvSpPr>
            <a:spLocks noChangeAspect="1" noChangeArrowheads="1"/>
          </p:cNvSpPr>
          <p:nvPr/>
        </p:nvSpPr>
        <p:spPr bwMode="auto">
          <a:xfrm>
            <a:off x="4932887" y="2664442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4" name="Oval 20"/>
          <p:cNvSpPr>
            <a:spLocks noChangeAspect="1" noChangeArrowheads="1"/>
          </p:cNvSpPr>
          <p:nvPr/>
        </p:nvSpPr>
        <p:spPr bwMode="auto">
          <a:xfrm>
            <a:off x="5409248" y="3734665"/>
            <a:ext cx="53987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5" name="Oval 21"/>
          <p:cNvSpPr>
            <a:spLocks noChangeAspect="1" noChangeArrowheads="1"/>
          </p:cNvSpPr>
          <p:nvPr/>
        </p:nvSpPr>
        <p:spPr bwMode="auto">
          <a:xfrm>
            <a:off x="4570854" y="3124923"/>
            <a:ext cx="60339" cy="5875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6" name="Oval 22"/>
          <p:cNvSpPr>
            <a:spLocks noChangeAspect="1" noChangeArrowheads="1"/>
          </p:cNvSpPr>
          <p:nvPr/>
        </p:nvSpPr>
        <p:spPr bwMode="auto">
          <a:xfrm>
            <a:off x="6628730" y="411575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7" name="Oval 23"/>
          <p:cNvSpPr>
            <a:spLocks noChangeAspect="1" noChangeArrowheads="1"/>
          </p:cNvSpPr>
          <p:nvPr/>
        </p:nvSpPr>
        <p:spPr bwMode="auto">
          <a:xfrm rot="20481726">
            <a:off x="5410836" y="4444442"/>
            <a:ext cx="53987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8" name="Oval 24"/>
          <p:cNvSpPr>
            <a:spLocks noChangeAspect="1" noChangeArrowheads="1"/>
          </p:cNvSpPr>
          <p:nvPr/>
        </p:nvSpPr>
        <p:spPr bwMode="auto">
          <a:xfrm rot="20481726">
            <a:off x="7527463" y="322972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29" name="Oval 25"/>
          <p:cNvSpPr>
            <a:spLocks noChangeAspect="1" noChangeArrowheads="1"/>
          </p:cNvSpPr>
          <p:nvPr/>
        </p:nvSpPr>
        <p:spPr bwMode="auto">
          <a:xfrm rot="20481726">
            <a:off x="6819274" y="454606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0" name="Oval 26"/>
          <p:cNvSpPr>
            <a:spLocks noChangeAspect="1" noChangeArrowheads="1"/>
          </p:cNvSpPr>
          <p:nvPr/>
        </p:nvSpPr>
        <p:spPr bwMode="auto">
          <a:xfrm rot="20481726">
            <a:off x="4647071" y="2667617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1" name="Oval 27"/>
          <p:cNvSpPr>
            <a:spLocks noChangeAspect="1" noChangeArrowheads="1"/>
          </p:cNvSpPr>
          <p:nvPr/>
        </p:nvSpPr>
        <p:spPr bwMode="auto">
          <a:xfrm rot="20481726">
            <a:off x="6234939" y="358540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2" name="Oval 28"/>
          <p:cNvSpPr>
            <a:spLocks noChangeAspect="1" noChangeArrowheads="1"/>
          </p:cNvSpPr>
          <p:nvPr/>
        </p:nvSpPr>
        <p:spPr bwMode="auto">
          <a:xfrm rot="20481726">
            <a:off x="7390906" y="44968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3" name="Oval 29"/>
          <p:cNvSpPr>
            <a:spLocks noChangeAspect="1" noChangeArrowheads="1"/>
          </p:cNvSpPr>
          <p:nvPr/>
        </p:nvSpPr>
        <p:spPr bwMode="auto">
          <a:xfrm rot="20481726">
            <a:off x="4637544" y="3640981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4" name="Oval 30"/>
          <p:cNvSpPr>
            <a:spLocks noChangeAspect="1" noChangeArrowheads="1"/>
          </p:cNvSpPr>
          <p:nvPr/>
        </p:nvSpPr>
        <p:spPr bwMode="auto">
          <a:xfrm rot="5895381">
            <a:off x="5390193" y="3058234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5" name="Oval 31"/>
          <p:cNvSpPr>
            <a:spLocks noChangeAspect="1" noChangeArrowheads="1"/>
          </p:cNvSpPr>
          <p:nvPr/>
        </p:nvSpPr>
        <p:spPr bwMode="auto">
          <a:xfrm rot="5895381">
            <a:off x="5659337" y="524393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6" name="Oval 32"/>
          <p:cNvSpPr>
            <a:spLocks noChangeAspect="1" noChangeArrowheads="1"/>
          </p:cNvSpPr>
          <p:nvPr/>
        </p:nvSpPr>
        <p:spPr bwMode="auto">
          <a:xfrm rot="5895381">
            <a:off x="4637544" y="4099875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7" name="Oval 33"/>
          <p:cNvSpPr>
            <a:spLocks noChangeAspect="1" noChangeArrowheads="1"/>
          </p:cNvSpPr>
          <p:nvPr/>
        </p:nvSpPr>
        <p:spPr bwMode="auto">
          <a:xfrm rot="5895381">
            <a:off x="5866554" y="2394505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8" name="Oval 34"/>
          <p:cNvSpPr>
            <a:spLocks noChangeAspect="1" noChangeArrowheads="1"/>
          </p:cNvSpPr>
          <p:nvPr/>
        </p:nvSpPr>
        <p:spPr bwMode="auto">
          <a:xfrm rot="5895381">
            <a:off x="6828008" y="4145129"/>
            <a:ext cx="58751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39" name="Oval 35"/>
          <p:cNvSpPr>
            <a:spLocks noChangeAspect="1" noChangeArrowheads="1"/>
          </p:cNvSpPr>
          <p:nvPr/>
        </p:nvSpPr>
        <p:spPr bwMode="auto">
          <a:xfrm rot="5895381">
            <a:off x="5893548" y="408082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0" name="Oval 36"/>
          <p:cNvSpPr>
            <a:spLocks noChangeAspect="1" noChangeArrowheads="1"/>
          </p:cNvSpPr>
          <p:nvPr/>
        </p:nvSpPr>
        <p:spPr bwMode="auto">
          <a:xfrm rot="5895381">
            <a:off x="7143199" y="336628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1" name="Oval 37"/>
          <p:cNvSpPr>
            <a:spLocks noChangeAspect="1" noChangeArrowheads="1"/>
          </p:cNvSpPr>
          <p:nvPr/>
        </p:nvSpPr>
        <p:spPr bwMode="auto">
          <a:xfrm rot="5895381">
            <a:off x="4610551" y="2346869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2" name="Oval 38"/>
          <p:cNvSpPr>
            <a:spLocks noChangeAspect="1" noChangeArrowheads="1"/>
          </p:cNvSpPr>
          <p:nvPr/>
        </p:nvSpPr>
        <p:spPr bwMode="auto">
          <a:xfrm rot="5895381">
            <a:off x="6784341" y="327418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3" name="Oval 39"/>
          <p:cNvSpPr>
            <a:spLocks noChangeAspect="1" noChangeArrowheads="1"/>
          </p:cNvSpPr>
          <p:nvPr/>
        </p:nvSpPr>
        <p:spPr bwMode="auto">
          <a:xfrm rot="5895381">
            <a:off x="6640640" y="4719937"/>
            <a:ext cx="58751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4" name="Oval 40"/>
          <p:cNvSpPr>
            <a:spLocks noChangeAspect="1" noChangeArrowheads="1"/>
          </p:cNvSpPr>
          <p:nvPr/>
        </p:nvSpPr>
        <p:spPr bwMode="auto">
          <a:xfrm rot="4777107">
            <a:off x="5021015" y="3535388"/>
            <a:ext cx="58751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5" name="Oval 41"/>
          <p:cNvSpPr>
            <a:spLocks noChangeAspect="1" noChangeArrowheads="1"/>
          </p:cNvSpPr>
          <p:nvPr/>
        </p:nvSpPr>
        <p:spPr bwMode="auto">
          <a:xfrm rot="4777107">
            <a:off x="6174600" y="5255842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6" name="Oval 42"/>
          <p:cNvSpPr>
            <a:spLocks noChangeAspect="1" noChangeArrowheads="1"/>
          </p:cNvSpPr>
          <p:nvPr/>
        </p:nvSpPr>
        <p:spPr bwMode="auto">
          <a:xfrm rot="4777107">
            <a:off x="5869729" y="487475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7" name="Oval 43"/>
          <p:cNvSpPr>
            <a:spLocks noChangeAspect="1" noChangeArrowheads="1"/>
          </p:cNvSpPr>
          <p:nvPr/>
        </p:nvSpPr>
        <p:spPr bwMode="auto">
          <a:xfrm rot="4777107">
            <a:off x="4339819" y="3737047"/>
            <a:ext cx="5875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8" name="Oval 44"/>
          <p:cNvSpPr>
            <a:spLocks noChangeAspect="1" noChangeArrowheads="1"/>
          </p:cNvSpPr>
          <p:nvPr/>
        </p:nvSpPr>
        <p:spPr bwMode="auto">
          <a:xfrm rot="4777107">
            <a:off x="5236170" y="2777181"/>
            <a:ext cx="5081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49" name="Oval 45"/>
          <p:cNvSpPr>
            <a:spLocks noChangeAspect="1" noChangeArrowheads="1"/>
          </p:cNvSpPr>
          <p:nvPr/>
        </p:nvSpPr>
        <p:spPr bwMode="auto">
          <a:xfrm rot="4777107">
            <a:off x="5879257" y="4365048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50" name="Oval 46"/>
          <p:cNvSpPr>
            <a:spLocks noChangeAspect="1" noChangeArrowheads="1"/>
          </p:cNvSpPr>
          <p:nvPr/>
        </p:nvSpPr>
        <p:spPr bwMode="auto">
          <a:xfrm rot="4777107">
            <a:off x="4027009" y="3082845"/>
            <a:ext cx="58752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51" name="Oval 47"/>
          <p:cNvSpPr>
            <a:spLocks noChangeAspect="1" noChangeArrowheads="1"/>
          </p:cNvSpPr>
          <p:nvPr/>
        </p:nvSpPr>
        <p:spPr bwMode="auto">
          <a:xfrm rot="4777107">
            <a:off x="5460854" y="505021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52" name="Oval 48"/>
          <p:cNvSpPr>
            <a:spLocks noChangeAspect="1" noChangeArrowheads="1"/>
          </p:cNvSpPr>
          <p:nvPr/>
        </p:nvSpPr>
        <p:spPr bwMode="auto">
          <a:xfrm rot="4777107">
            <a:off x="6827213" y="4757252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7554" name="Line 50"/>
          <p:cNvSpPr>
            <a:spLocks noChangeShapeType="1"/>
          </p:cNvSpPr>
          <p:nvPr/>
        </p:nvSpPr>
        <p:spPr bwMode="auto">
          <a:xfrm flipV="1">
            <a:off x="4113547" y="2210312"/>
            <a:ext cx="3124923" cy="30487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7555" name="Text Box 51"/>
          <p:cNvSpPr txBox="1">
            <a:spLocks noChangeArrowheads="1"/>
          </p:cNvSpPr>
          <p:nvPr/>
        </p:nvSpPr>
        <p:spPr bwMode="auto">
          <a:xfrm>
            <a:off x="7771994" y="3201142"/>
            <a:ext cx="2438964" cy="3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41" name="Line 13"/>
          <p:cNvSpPr>
            <a:spLocks noChangeShapeType="1"/>
          </p:cNvSpPr>
          <p:nvPr/>
        </p:nvSpPr>
        <p:spPr bwMode="auto">
          <a:xfrm>
            <a:off x="4113547" y="2210312"/>
            <a:ext cx="0" cy="350601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278542" name="Line 14"/>
          <p:cNvSpPr>
            <a:spLocks noChangeShapeType="1"/>
          </p:cNvSpPr>
          <p:nvPr/>
        </p:nvSpPr>
        <p:spPr bwMode="auto">
          <a:xfrm flipV="1">
            <a:off x="3961112" y="5563888"/>
            <a:ext cx="365844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8543" name="Oval 15"/>
          <p:cNvSpPr>
            <a:spLocks noChangeAspect="1" noChangeArrowheads="1"/>
          </p:cNvSpPr>
          <p:nvPr/>
        </p:nvSpPr>
        <p:spPr bwMode="auto">
          <a:xfrm>
            <a:off x="5240934" y="50335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4" name="Oval 16"/>
          <p:cNvSpPr>
            <a:spLocks noChangeAspect="1" noChangeArrowheads="1"/>
          </p:cNvSpPr>
          <p:nvPr/>
        </p:nvSpPr>
        <p:spPr bwMode="auto">
          <a:xfrm>
            <a:off x="4008749" y="3904567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5" name="Oval 17"/>
          <p:cNvSpPr>
            <a:spLocks noChangeAspect="1" noChangeArrowheads="1"/>
          </p:cNvSpPr>
          <p:nvPr/>
        </p:nvSpPr>
        <p:spPr bwMode="auto">
          <a:xfrm>
            <a:off x="5863378" y="2815290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6" name="Oval 18"/>
          <p:cNvSpPr>
            <a:spLocks noChangeAspect="1" noChangeArrowheads="1"/>
          </p:cNvSpPr>
          <p:nvPr/>
        </p:nvSpPr>
        <p:spPr bwMode="auto">
          <a:xfrm>
            <a:off x="5926893" y="3636217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7" name="Oval 19"/>
          <p:cNvSpPr>
            <a:spLocks noChangeAspect="1" noChangeArrowheads="1"/>
          </p:cNvSpPr>
          <p:nvPr/>
        </p:nvSpPr>
        <p:spPr bwMode="auto">
          <a:xfrm>
            <a:off x="4932887" y="2664442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8" name="Oval 20"/>
          <p:cNvSpPr>
            <a:spLocks noChangeAspect="1" noChangeArrowheads="1"/>
          </p:cNvSpPr>
          <p:nvPr/>
        </p:nvSpPr>
        <p:spPr bwMode="auto">
          <a:xfrm>
            <a:off x="5409248" y="3734665"/>
            <a:ext cx="53987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49" name="Oval 21"/>
          <p:cNvSpPr>
            <a:spLocks noChangeAspect="1" noChangeArrowheads="1"/>
          </p:cNvSpPr>
          <p:nvPr/>
        </p:nvSpPr>
        <p:spPr bwMode="auto">
          <a:xfrm>
            <a:off x="4570854" y="3124923"/>
            <a:ext cx="60339" cy="5875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0" name="Oval 22"/>
          <p:cNvSpPr>
            <a:spLocks noChangeAspect="1" noChangeArrowheads="1"/>
          </p:cNvSpPr>
          <p:nvPr/>
        </p:nvSpPr>
        <p:spPr bwMode="auto">
          <a:xfrm>
            <a:off x="6628730" y="411575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1" name="Oval 23"/>
          <p:cNvSpPr>
            <a:spLocks noChangeAspect="1" noChangeArrowheads="1"/>
          </p:cNvSpPr>
          <p:nvPr/>
        </p:nvSpPr>
        <p:spPr bwMode="auto">
          <a:xfrm rot="20481726">
            <a:off x="5410836" y="4444442"/>
            <a:ext cx="53987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2" name="Oval 24"/>
          <p:cNvSpPr>
            <a:spLocks noChangeAspect="1" noChangeArrowheads="1"/>
          </p:cNvSpPr>
          <p:nvPr/>
        </p:nvSpPr>
        <p:spPr bwMode="auto">
          <a:xfrm rot="20481726">
            <a:off x="7527463" y="322972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3" name="Oval 25"/>
          <p:cNvSpPr>
            <a:spLocks noChangeAspect="1" noChangeArrowheads="1"/>
          </p:cNvSpPr>
          <p:nvPr/>
        </p:nvSpPr>
        <p:spPr bwMode="auto">
          <a:xfrm rot="20481726">
            <a:off x="6819274" y="454606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4" name="Oval 26"/>
          <p:cNvSpPr>
            <a:spLocks noChangeAspect="1" noChangeArrowheads="1"/>
          </p:cNvSpPr>
          <p:nvPr/>
        </p:nvSpPr>
        <p:spPr bwMode="auto">
          <a:xfrm rot="20481726">
            <a:off x="4647071" y="2667617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5" name="Oval 27"/>
          <p:cNvSpPr>
            <a:spLocks noChangeAspect="1" noChangeArrowheads="1"/>
          </p:cNvSpPr>
          <p:nvPr/>
        </p:nvSpPr>
        <p:spPr bwMode="auto">
          <a:xfrm rot="20481726">
            <a:off x="6234939" y="358540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6" name="Oval 28"/>
          <p:cNvSpPr>
            <a:spLocks noChangeAspect="1" noChangeArrowheads="1"/>
          </p:cNvSpPr>
          <p:nvPr/>
        </p:nvSpPr>
        <p:spPr bwMode="auto">
          <a:xfrm rot="20481726">
            <a:off x="7390906" y="44968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7" name="Oval 29"/>
          <p:cNvSpPr>
            <a:spLocks noChangeAspect="1" noChangeArrowheads="1"/>
          </p:cNvSpPr>
          <p:nvPr/>
        </p:nvSpPr>
        <p:spPr bwMode="auto">
          <a:xfrm rot="20481726">
            <a:off x="4637544" y="3640981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8" name="Oval 30"/>
          <p:cNvSpPr>
            <a:spLocks noChangeAspect="1" noChangeArrowheads="1"/>
          </p:cNvSpPr>
          <p:nvPr/>
        </p:nvSpPr>
        <p:spPr bwMode="auto">
          <a:xfrm rot="5895381">
            <a:off x="5390193" y="3058234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59" name="Oval 31"/>
          <p:cNvSpPr>
            <a:spLocks noChangeAspect="1" noChangeArrowheads="1"/>
          </p:cNvSpPr>
          <p:nvPr/>
        </p:nvSpPr>
        <p:spPr bwMode="auto">
          <a:xfrm rot="5895381">
            <a:off x="5659337" y="524393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0" name="Oval 32"/>
          <p:cNvSpPr>
            <a:spLocks noChangeAspect="1" noChangeArrowheads="1"/>
          </p:cNvSpPr>
          <p:nvPr/>
        </p:nvSpPr>
        <p:spPr bwMode="auto">
          <a:xfrm rot="5895381">
            <a:off x="4637544" y="4099875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1" name="Oval 33"/>
          <p:cNvSpPr>
            <a:spLocks noChangeAspect="1" noChangeArrowheads="1"/>
          </p:cNvSpPr>
          <p:nvPr/>
        </p:nvSpPr>
        <p:spPr bwMode="auto">
          <a:xfrm rot="5895381">
            <a:off x="5866554" y="2394505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2" name="Oval 34"/>
          <p:cNvSpPr>
            <a:spLocks noChangeAspect="1" noChangeArrowheads="1"/>
          </p:cNvSpPr>
          <p:nvPr/>
        </p:nvSpPr>
        <p:spPr bwMode="auto">
          <a:xfrm rot="5895381">
            <a:off x="6828008" y="4145129"/>
            <a:ext cx="58751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3" name="Oval 35"/>
          <p:cNvSpPr>
            <a:spLocks noChangeAspect="1" noChangeArrowheads="1"/>
          </p:cNvSpPr>
          <p:nvPr/>
        </p:nvSpPr>
        <p:spPr bwMode="auto">
          <a:xfrm rot="5895381">
            <a:off x="5893548" y="408082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4" name="Oval 36"/>
          <p:cNvSpPr>
            <a:spLocks noChangeAspect="1" noChangeArrowheads="1"/>
          </p:cNvSpPr>
          <p:nvPr/>
        </p:nvSpPr>
        <p:spPr bwMode="auto">
          <a:xfrm rot="5895381">
            <a:off x="7143199" y="336628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5" name="Oval 37"/>
          <p:cNvSpPr>
            <a:spLocks noChangeAspect="1" noChangeArrowheads="1"/>
          </p:cNvSpPr>
          <p:nvPr/>
        </p:nvSpPr>
        <p:spPr bwMode="auto">
          <a:xfrm rot="5895381">
            <a:off x="4610551" y="2346869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6" name="Oval 38"/>
          <p:cNvSpPr>
            <a:spLocks noChangeAspect="1" noChangeArrowheads="1"/>
          </p:cNvSpPr>
          <p:nvPr/>
        </p:nvSpPr>
        <p:spPr bwMode="auto">
          <a:xfrm rot="5895381">
            <a:off x="6784341" y="327418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7" name="Oval 39"/>
          <p:cNvSpPr>
            <a:spLocks noChangeAspect="1" noChangeArrowheads="1"/>
          </p:cNvSpPr>
          <p:nvPr/>
        </p:nvSpPr>
        <p:spPr bwMode="auto">
          <a:xfrm rot="5895381">
            <a:off x="6640640" y="4719937"/>
            <a:ext cx="58751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8" name="Oval 40"/>
          <p:cNvSpPr>
            <a:spLocks noChangeAspect="1" noChangeArrowheads="1"/>
          </p:cNvSpPr>
          <p:nvPr/>
        </p:nvSpPr>
        <p:spPr bwMode="auto">
          <a:xfrm rot="4777107">
            <a:off x="5021015" y="3535388"/>
            <a:ext cx="58751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69" name="Oval 41"/>
          <p:cNvSpPr>
            <a:spLocks noChangeAspect="1" noChangeArrowheads="1"/>
          </p:cNvSpPr>
          <p:nvPr/>
        </p:nvSpPr>
        <p:spPr bwMode="auto">
          <a:xfrm rot="4777107">
            <a:off x="6174600" y="5255842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0" name="Oval 42"/>
          <p:cNvSpPr>
            <a:spLocks noChangeAspect="1" noChangeArrowheads="1"/>
          </p:cNvSpPr>
          <p:nvPr/>
        </p:nvSpPr>
        <p:spPr bwMode="auto">
          <a:xfrm rot="4777107">
            <a:off x="5869729" y="487475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1" name="Oval 43"/>
          <p:cNvSpPr>
            <a:spLocks noChangeAspect="1" noChangeArrowheads="1"/>
          </p:cNvSpPr>
          <p:nvPr/>
        </p:nvSpPr>
        <p:spPr bwMode="auto">
          <a:xfrm rot="4777107">
            <a:off x="4339819" y="3737047"/>
            <a:ext cx="5875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2" name="Oval 44"/>
          <p:cNvSpPr>
            <a:spLocks noChangeAspect="1" noChangeArrowheads="1"/>
          </p:cNvSpPr>
          <p:nvPr/>
        </p:nvSpPr>
        <p:spPr bwMode="auto">
          <a:xfrm rot="4777107">
            <a:off x="5236170" y="2777181"/>
            <a:ext cx="5081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3" name="Oval 45"/>
          <p:cNvSpPr>
            <a:spLocks noChangeAspect="1" noChangeArrowheads="1"/>
          </p:cNvSpPr>
          <p:nvPr/>
        </p:nvSpPr>
        <p:spPr bwMode="auto">
          <a:xfrm rot="4777107">
            <a:off x="5879257" y="4365048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4" name="Oval 46"/>
          <p:cNvSpPr>
            <a:spLocks noChangeAspect="1" noChangeArrowheads="1"/>
          </p:cNvSpPr>
          <p:nvPr/>
        </p:nvSpPr>
        <p:spPr bwMode="auto">
          <a:xfrm rot="4777107">
            <a:off x="4027009" y="3082845"/>
            <a:ext cx="58752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5" name="Oval 47"/>
          <p:cNvSpPr>
            <a:spLocks noChangeAspect="1" noChangeArrowheads="1"/>
          </p:cNvSpPr>
          <p:nvPr/>
        </p:nvSpPr>
        <p:spPr bwMode="auto">
          <a:xfrm rot="4777107">
            <a:off x="5460854" y="505021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6" name="Oval 48"/>
          <p:cNvSpPr>
            <a:spLocks noChangeAspect="1" noChangeArrowheads="1"/>
          </p:cNvSpPr>
          <p:nvPr/>
        </p:nvSpPr>
        <p:spPr bwMode="auto">
          <a:xfrm rot="4777107">
            <a:off x="6827213" y="4757252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8578" name="Line 50"/>
          <p:cNvSpPr>
            <a:spLocks noChangeShapeType="1"/>
          </p:cNvSpPr>
          <p:nvPr/>
        </p:nvSpPr>
        <p:spPr bwMode="auto">
          <a:xfrm flipV="1">
            <a:off x="3808677" y="2362747"/>
            <a:ext cx="4039535" cy="259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8579" name="Text Box 51"/>
          <p:cNvSpPr txBox="1">
            <a:spLocks noChangeArrowheads="1"/>
          </p:cNvSpPr>
          <p:nvPr/>
        </p:nvSpPr>
        <p:spPr bwMode="auto">
          <a:xfrm>
            <a:off x="7771994" y="3201142"/>
            <a:ext cx="2438964" cy="3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65" name="Line 13"/>
          <p:cNvSpPr>
            <a:spLocks noChangeShapeType="1"/>
          </p:cNvSpPr>
          <p:nvPr/>
        </p:nvSpPr>
        <p:spPr bwMode="auto">
          <a:xfrm>
            <a:off x="4113547" y="2210312"/>
            <a:ext cx="0" cy="350601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279566" name="Line 14"/>
          <p:cNvSpPr>
            <a:spLocks noChangeShapeType="1"/>
          </p:cNvSpPr>
          <p:nvPr/>
        </p:nvSpPr>
        <p:spPr bwMode="auto">
          <a:xfrm flipV="1">
            <a:off x="3961112" y="5563888"/>
            <a:ext cx="365844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9567" name="Oval 15"/>
          <p:cNvSpPr>
            <a:spLocks noChangeAspect="1" noChangeArrowheads="1"/>
          </p:cNvSpPr>
          <p:nvPr/>
        </p:nvSpPr>
        <p:spPr bwMode="auto">
          <a:xfrm>
            <a:off x="5240934" y="50335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68" name="Oval 16"/>
          <p:cNvSpPr>
            <a:spLocks noChangeAspect="1" noChangeArrowheads="1"/>
          </p:cNvSpPr>
          <p:nvPr/>
        </p:nvSpPr>
        <p:spPr bwMode="auto">
          <a:xfrm>
            <a:off x="4008749" y="3904567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69" name="Oval 17"/>
          <p:cNvSpPr>
            <a:spLocks noChangeAspect="1" noChangeArrowheads="1"/>
          </p:cNvSpPr>
          <p:nvPr/>
        </p:nvSpPr>
        <p:spPr bwMode="auto">
          <a:xfrm>
            <a:off x="5863378" y="2815290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0" name="Oval 18"/>
          <p:cNvSpPr>
            <a:spLocks noChangeAspect="1" noChangeArrowheads="1"/>
          </p:cNvSpPr>
          <p:nvPr/>
        </p:nvSpPr>
        <p:spPr bwMode="auto">
          <a:xfrm>
            <a:off x="5926893" y="3636217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1" name="Oval 19"/>
          <p:cNvSpPr>
            <a:spLocks noChangeAspect="1" noChangeArrowheads="1"/>
          </p:cNvSpPr>
          <p:nvPr/>
        </p:nvSpPr>
        <p:spPr bwMode="auto">
          <a:xfrm>
            <a:off x="4932887" y="2664442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2" name="Oval 20"/>
          <p:cNvSpPr>
            <a:spLocks noChangeAspect="1" noChangeArrowheads="1"/>
          </p:cNvSpPr>
          <p:nvPr/>
        </p:nvSpPr>
        <p:spPr bwMode="auto">
          <a:xfrm>
            <a:off x="5409248" y="3734665"/>
            <a:ext cx="53987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3" name="Oval 21"/>
          <p:cNvSpPr>
            <a:spLocks noChangeAspect="1" noChangeArrowheads="1"/>
          </p:cNvSpPr>
          <p:nvPr/>
        </p:nvSpPr>
        <p:spPr bwMode="auto">
          <a:xfrm>
            <a:off x="4570854" y="3124923"/>
            <a:ext cx="60339" cy="5875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4" name="Oval 22"/>
          <p:cNvSpPr>
            <a:spLocks noChangeAspect="1" noChangeArrowheads="1"/>
          </p:cNvSpPr>
          <p:nvPr/>
        </p:nvSpPr>
        <p:spPr bwMode="auto">
          <a:xfrm>
            <a:off x="6628730" y="411575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5" name="Oval 23"/>
          <p:cNvSpPr>
            <a:spLocks noChangeAspect="1" noChangeArrowheads="1"/>
          </p:cNvSpPr>
          <p:nvPr/>
        </p:nvSpPr>
        <p:spPr bwMode="auto">
          <a:xfrm rot="20481726">
            <a:off x="5410836" y="4444442"/>
            <a:ext cx="53987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6" name="Oval 24"/>
          <p:cNvSpPr>
            <a:spLocks noChangeAspect="1" noChangeArrowheads="1"/>
          </p:cNvSpPr>
          <p:nvPr/>
        </p:nvSpPr>
        <p:spPr bwMode="auto">
          <a:xfrm rot="20481726">
            <a:off x="7527463" y="322972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7" name="Oval 25"/>
          <p:cNvSpPr>
            <a:spLocks noChangeAspect="1" noChangeArrowheads="1"/>
          </p:cNvSpPr>
          <p:nvPr/>
        </p:nvSpPr>
        <p:spPr bwMode="auto">
          <a:xfrm rot="20481726">
            <a:off x="6819274" y="454606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8" name="Oval 26"/>
          <p:cNvSpPr>
            <a:spLocks noChangeAspect="1" noChangeArrowheads="1"/>
          </p:cNvSpPr>
          <p:nvPr/>
        </p:nvSpPr>
        <p:spPr bwMode="auto">
          <a:xfrm rot="20481726">
            <a:off x="4647071" y="2667617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79" name="Oval 27"/>
          <p:cNvSpPr>
            <a:spLocks noChangeAspect="1" noChangeArrowheads="1"/>
          </p:cNvSpPr>
          <p:nvPr/>
        </p:nvSpPr>
        <p:spPr bwMode="auto">
          <a:xfrm rot="20481726">
            <a:off x="6234939" y="358540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0" name="Oval 28"/>
          <p:cNvSpPr>
            <a:spLocks noChangeAspect="1" noChangeArrowheads="1"/>
          </p:cNvSpPr>
          <p:nvPr/>
        </p:nvSpPr>
        <p:spPr bwMode="auto">
          <a:xfrm rot="20481726">
            <a:off x="7390906" y="44968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1" name="Oval 29"/>
          <p:cNvSpPr>
            <a:spLocks noChangeAspect="1" noChangeArrowheads="1"/>
          </p:cNvSpPr>
          <p:nvPr/>
        </p:nvSpPr>
        <p:spPr bwMode="auto">
          <a:xfrm rot="20481726">
            <a:off x="4637544" y="3640981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2" name="Oval 30"/>
          <p:cNvSpPr>
            <a:spLocks noChangeAspect="1" noChangeArrowheads="1"/>
          </p:cNvSpPr>
          <p:nvPr/>
        </p:nvSpPr>
        <p:spPr bwMode="auto">
          <a:xfrm rot="5895381">
            <a:off x="5390193" y="3058234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3" name="Oval 31"/>
          <p:cNvSpPr>
            <a:spLocks noChangeAspect="1" noChangeArrowheads="1"/>
          </p:cNvSpPr>
          <p:nvPr/>
        </p:nvSpPr>
        <p:spPr bwMode="auto">
          <a:xfrm rot="5895381">
            <a:off x="5659337" y="524393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4" name="Oval 32"/>
          <p:cNvSpPr>
            <a:spLocks noChangeAspect="1" noChangeArrowheads="1"/>
          </p:cNvSpPr>
          <p:nvPr/>
        </p:nvSpPr>
        <p:spPr bwMode="auto">
          <a:xfrm rot="5895381">
            <a:off x="4637544" y="4099875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5" name="Oval 33"/>
          <p:cNvSpPr>
            <a:spLocks noChangeAspect="1" noChangeArrowheads="1"/>
          </p:cNvSpPr>
          <p:nvPr/>
        </p:nvSpPr>
        <p:spPr bwMode="auto">
          <a:xfrm rot="5895381">
            <a:off x="5866554" y="2394505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6" name="Oval 34"/>
          <p:cNvSpPr>
            <a:spLocks noChangeAspect="1" noChangeArrowheads="1"/>
          </p:cNvSpPr>
          <p:nvPr/>
        </p:nvSpPr>
        <p:spPr bwMode="auto">
          <a:xfrm rot="5895381">
            <a:off x="6828008" y="4145129"/>
            <a:ext cx="58751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7" name="Oval 35"/>
          <p:cNvSpPr>
            <a:spLocks noChangeAspect="1" noChangeArrowheads="1"/>
          </p:cNvSpPr>
          <p:nvPr/>
        </p:nvSpPr>
        <p:spPr bwMode="auto">
          <a:xfrm rot="5895381">
            <a:off x="5893548" y="408082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8" name="Oval 36"/>
          <p:cNvSpPr>
            <a:spLocks noChangeAspect="1" noChangeArrowheads="1"/>
          </p:cNvSpPr>
          <p:nvPr/>
        </p:nvSpPr>
        <p:spPr bwMode="auto">
          <a:xfrm rot="5895381">
            <a:off x="7143199" y="336628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89" name="Oval 37"/>
          <p:cNvSpPr>
            <a:spLocks noChangeAspect="1" noChangeArrowheads="1"/>
          </p:cNvSpPr>
          <p:nvPr/>
        </p:nvSpPr>
        <p:spPr bwMode="auto">
          <a:xfrm rot="5895381">
            <a:off x="4610551" y="2346869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0" name="Oval 38"/>
          <p:cNvSpPr>
            <a:spLocks noChangeAspect="1" noChangeArrowheads="1"/>
          </p:cNvSpPr>
          <p:nvPr/>
        </p:nvSpPr>
        <p:spPr bwMode="auto">
          <a:xfrm rot="5895381">
            <a:off x="6784341" y="327418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1" name="Oval 39"/>
          <p:cNvSpPr>
            <a:spLocks noChangeAspect="1" noChangeArrowheads="1"/>
          </p:cNvSpPr>
          <p:nvPr/>
        </p:nvSpPr>
        <p:spPr bwMode="auto">
          <a:xfrm rot="5895381">
            <a:off x="6640640" y="4719937"/>
            <a:ext cx="58751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2" name="Oval 40"/>
          <p:cNvSpPr>
            <a:spLocks noChangeAspect="1" noChangeArrowheads="1"/>
          </p:cNvSpPr>
          <p:nvPr/>
        </p:nvSpPr>
        <p:spPr bwMode="auto">
          <a:xfrm rot="4777107">
            <a:off x="5021015" y="3535388"/>
            <a:ext cx="58751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3" name="Oval 41"/>
          <p:cNvSpPr>
            <a:spLocks noChangeAspect="1" noChangeArrowheads="1"/>
          </p:cNvSpPr>
          <p:nvPr/>
        </p:nvSpPr>
        <p:spPr bwMode="auto">
          <a:xfrm rot="4777107">
            <a:off x="6174600" y="5255842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4" name="Oval 42"/>
          <p:cNvSpPr>
            <a:spLocks noChangeAspect="1" noChangeArrowheads="1"/>
          </p:cNvSpPr>
          <p:nvPr/>
        </p:nvSpPr>
        <p:spPr bwMode="auto">
          <a:xfrm rot="4777107">
            <a:off x="5869729" y="487475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5" name="Oval 43"/>
          <p:cNvSpPr>
            <a:spLocks noChangeAspect="1" noChangeArrowheads="1"/>
          </p:cNvSpPr>
          <p:nvPr/>
        </p:nvSpPr>
        <p:spPr bwMode="auto">
          <a:xfrm rot="4777107">
            <a:off x="4339819" y="3737047"/>
            <a:ext cx="5875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6" name="Oval 44"/>
          <p:cNvSpPr>
            <a:spLocks noChangeAspect="1" noChangeArrowheads="1"/>
          </p:cNvSpPr>
          <p:nvPr/>
        </p:nvSpPr>
        <p:spPr bwMode="auto">
          <a:xfrm rot="4777107">
            <a:off x="5236170" y="2777181"/>
            <a:ext cx="5081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7" name="Oval 45"/>
          <p:cNvSpPr>
            <a:spLocks noChangeAspect="1" noChangeArrowheads="1"/>
          </p:cNvSpPr>
          <p:nvPr/>
        </p:nvSpPr>
        <p:spPr bwMode="auto">
          <a:xfrm rot="4777107">
            <a:off x="5879257" y="4365048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8" name="Oval 46"/>
          <p:cNvSpPr>
            <a:spLocks noChangeAspect="1" noChangeArrowheads="1"/>
          </p:cNvSpPr>
          <p:nvPr/>
        </p:nvSpPr>
        <p:spPr bwMode="auto">
          <a:xfrm rot="4777107">
            <a:off x="4027009" y="3082845"/>
            <a:ext cx="58752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599" name="Oval 47"/>
          <p:cNvSpPr>
            <a:spLocks noChangeAspect="1" noChangeArrowheads="1"/>
          </p:cNvSpPr>
          <p:nvPr/>
        </p:nvSpPr>
        <p:spPr bwMode="auto">
          <a:xfrm rot="4777107">
            <a:off x="5460854" y="505021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600" name="Oval 48"/>
          <p:cNvSpPr>
            <a:spLocks noChangeAspect="1" noChangeArrowheads="1"/>
          </p:cNvSpPr>
          <p:nvPr/>
        </p:nvSpPr>
        <p:spPr bwMode="auto">
          <a:xfrm rot="4777107">
            <a:off x="6827213" y="4757252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9602" name="Line 50"/>
          <p:cNvSpPr>
            <a:spLocks noChangeShapeType="1"/>
          </p:cNvSpPr>
          <p:nvPr/>
        </p:nvSpPr>
        <p:spPr bwMode="auto">
          <a:xfrm flipV="1">
            <a:off x="4951941" y="1676788"/>
            <a:ext cx="1448135" cy="40395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79603" name="Text Box 51"/>
          <p:cNvSpPr txBox="1">
            <a:spLocks noChangeArrowheads="1"/>
          </p:cNvSpPr>
          <p:nvPr/>
        </p:nvSpPr>
        <p:spPr bwMode="auto">
          <a:xfrm>
            <a:off x="7771994" y="3201142"/>
            <a:ext cx="2438964" cy="3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89" name="Line 13"/>
          <p:cNvSpPr>
            <a:spLocks noChangeShapeType="1"/>
          </p:cNvSpPr>
          <p:nvPr/>
        </p:nvSpPr>
        <p:spPr bwMode="auto">
          <a:xfrm>
            <a:off x="4113547" y="2210312"/>
            <a:ext cx="0" cy="350601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tr-TR"/>
          </a:p>
        </p:txBody>
      </p:sp>
      <p:sp>
        <p:nvSpPr>
          <p:cNvPr id="280590" name="Line 14"/>
          <p:cNvSpPr>
            <a:spLocks noChangeShapeType="1"/>
          </p:cNvSpPr>
          <p:nvPr/>
        </p:nvSpPr>
        <p:spPr bwMode="auto">
          <a:xfrm flipV="1">
            <a:off x="3961112" y="5563888"/>
            <a:ext cx="3658447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591" name="Oval 15"/>
          <p:cNvSpPr>
            <a:spLocks noChangeAspect="1" noChangeArrowheads="1"/>
          </p:cNvSpPr>
          <p:nvPr/>
        </p:nvSpPr>
        <p:spPr bwMode="auto">
          <a:xfrm>
            <a:off x="5240934" y="50335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2" name="Oval 16"/>
          <p:cNvSpPr>
            <a:spLocks noChangeAspect="1" noChangeArrowheads="1"/>
          </p:cNvSpPr>
          <p:nvPr/>
        </p:nvSpPr>
        <p:spPr bwMode="auto">
          <a:xfrm>
            <a:off x="4008749" y="3904567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3" name="Oval 17"/>
          <p:cNvSpPr>
            <a:spLocks noChangeAspect="1" noChangeArrowheads="1"/>
          </p:cNvSpPr>
          <p:nvPr/>
        </p:nvSpPr>
        <p:spPr bwMode="auto">
          <a:xfrm>
            <a:off x="5863378" y="2815290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4" name="Oval 18"/>
          <p:cNvSpPr>
            <a:spLocks noChangeAspect="1" noChangeArrowheads="1"/>
          </p:cNvSpPr>
          <p:nvPr/>
        </p:nvSpPr>
        <p:spPr bwMode="auto">
          <a:xfrm>
            <a:off x="5926893" y="3636217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5" name="Oval 19"/>
          <p:cNvSpPr>
            <a:spLocks noChangeAspect="1" noChangeArrowheads="1"/>
          </p:cNvSpPr>
          <p:nvPr/>
        </p:nvSpPr>
        <p:spPr bwMode="auto">
          <a:xfrm>
            <a:off x="4932887" y="2664442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6" name="Oval 20"/>
          <p:cNvSpPr>
            <a:spLocks noChangeAspect="1" noChangeArrowheads="1"/>
          </p:cNvSpPr>
          <p:nvPr/>
        </p:nvSpPr>
        <p:spPr bwMode="auto">
          <a:xfrm>
            <a:off x="5409248" y="3734665"/>
            <a:ext cx="53987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7" name="Oval 21"/>
          <p:cNvSpPr>
            <a:spLocks noChangeAspect="1" noChangeArrowheads="1"/>
          </p:cNvSpPr>
          <p:nvPr/>
        </p:nvSpPr>
        <p:spPr bwMode="auto">
          <a:xfrm>
            <a:off x="4570854" y="3124923"/>
            <a:ext cx="60339" cy="5875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8" name="Oval 22"/>
          <p:cNvSpPr>
            <a:spLocks noChangeAspect="1" noChangeArrowheads="1"/>
          </p:cNvSpPr>
          <p:nvPr/>
        </p:nvSpPr>
        <p:spPr bwMode="auto">
          <a:xfrm>
            <a:off x="6628730" y="411575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599" name="Oval 23"/>
          <p:cNvSpPr>
            <a:spLocks noChangeAspect="1" noChangeArrowheads="1"/>
          </p:cNvSpPr>
          <p:nvPr/>
        </p:nvSpPr>
        <p:spPr bwMode="auto">
          <a:xfrm rot="20481726">
            <a:off x="5410836" y="4444442"/>
            <a:ext cx="53987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0" name="Oval 24"/>
          <p:cNvSpPr>
            <a:spLocks noChangeAspect="1" noChangeArrowheads="1"/>
          </p:cNvSpPr>
          <p:nvPr/>
        </p:nvSpPr>
        <p:spPr bwMode="auto">
          <a:xfrm rot="20481726">
            <a:off x="7527463" y="3229723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1" name="Oval 25"/>
          <p:cNvSpPr>
            <a:spLocks noChangeAspect="1" noChangeArrowheads="1"/>
          </p:cNvSpPr>
          <p:nvPr/>
        </p:nvSpPr>
        <p:spPr bwMode="auto">
          <a:xfrm rot="20481726">
            <a:off x="6819274" y="454606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2" name="Oval 26"/>
          <p:cNvSpPr>
            <a:spLocks noChangeAspect="1" noChangeArrowheads="1"/>
          </p:cNvSpPr>
          <p:nvPr/>
        </p:nvSpPr>
        <p:spPr bwMode="auto">
          <a:xfrm rot="20481726">
            <a:off x="4647071" y="2667617"/>
            <a:ext cx="60339" cy="50812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3" name="Oval 27"/>
          <p:cNvSpPr>
            <a:spLocks noChangeAspect="1" noChangeArrowheads="1"/>
          </p:cNvSpPr>
          <p:nvPr/>
        </p:nvSpPr>
        <p:spPr bwMode="auto">
          <a:xfrm rot="20481726">
            <a:off x="6234939" y="3585405"/>
            <a:ext cx="60339" cy="5081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4" name="Oval 28"/>
          <p:cNvSpPr>
            <a:spLocks noChangeAspect="1" noChangeArrowheads="1"/>
          </p:cNvSpPr>
          <p:nvPr/>
        </p:nvSpPr>
        <p:spPr bwMode="auto">
          <a:xfrm rot="20481726">
            <a:off x="7390906" y="4496841"/>
            <a:ext cx="60339" cy="47636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5" name="Oval 29"/>
          <p:cNvSpPr>
            <a:spLocks noChangeAspect="1" noChangeArrowheads="1"/>
          </p:cNvSpPr>
          <p:nvPr/>
        </p:nvSpPr>
        <p:spPr bwMode="auto">
          <a:xfrm rot="20481726">
            <a:off x="4637544" y="3640981"/>
            <a:ext cx="60339" cy="476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6" name="Oval 30"/>
          <p:cNvSpPr>
            <a:spLocks noChangeAspect="1" noChangeArrowheads="1"/>
          </p:cNvSpPr>
          <p:nvPr/>
        </p:nvSpPr>
        <p:spPr bwMode="auto">
          <a:xfrm rot="5895381">
            <a:off x="5390193" y="3058234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7" name="Oval 31"/>
          <p:cNvSpPr>
            <a:spLocks noChangeAspect="1" noChangeArrowheads="1"/>
          </p:cNvSpPr>
          <p:nvPr/>
        </p:nvSpPr>
        <p:spPr bwMode="auto">
          <a:xfrm rot="5895381">
            <a:off x="5659337" y="524393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8" name="Oval 32"/>
          <p:cNvSpPr>
            <a:spLocks noChangeAspect="1" noChangeArrowheads="1"/>
          </p:cNvSpPr>
          <p:nvPr/>
        </p:nvSpPr>
        <p:spPr bwMode="auto">
          <a:xfrm rot="5895381">
            <a:off x="4637544" y="4099875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09" name="Oval 33"/>
          <p:cNvSpPr>
            <a:spLocks noChangeAspect="1" noChangeArrowheads="1"/>
          </p:cNvSpPr>
          <p:nvPr/>
        </p:nvSpPr>
        <p:spPr bwMode="auto">
          <a:xfrm rot="5895381">
            <a:off x="5866554" y="2394505"/>
            <a:ext cx="47636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0" name="Oval 34"/>
          <p:cNvSpPr>
            <a:spLocks noChangeAspect="1" noChangeArrowheads="1"/>
          </p:cNvSpPr>
          <p:nvPr/>
        </p:nvSpPr>
        <p:spPr bwMode="auto">
          <a:xfrm rot="5895381">
            <a:off x="6828008" y="4145129"/>
            <a:ext cx="58751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1" name="Oval 35"/>
          <p:cNvSpPr>
            <a:spLocks noChangeAspect="1" noChangeArrowheads="1"/>
          </p:cNvSpPr>
          <p:nvPr/>
        </p:nvSpPr>
        <p:spPr bwMode="auto">
          <a:xfrm rot="5895381">
            <a:off x="5893548" y="408082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2" name="Oval 36"/>
          <p:cNvSpPr>
            <a:spLocks noChangeAspect="1" noChangeArrowheads="1"/>
          </p:cNvSpPr>
          <p:nvPr/>
        </p:nvSpPr>
        <p:spPr bwMode="auto">
          <a:xfrm rot="5895381">
            <a:off x="7143199" y="3366280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3" name="Oval 37"/>
          <p:cNvSpPr>
            <a:spLocks noChangeAspect="1" noChangeArrowheads="1"/>
          </p:cNvSpPr>
          <p:nvPr/>
        </p:nvSpPr>
        <p:spPr bwMode="auto">
          <a:xfrm rot="5895381">
            <a:off x="4610551" y="2346869"/>
            <a:ext cx="47636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4" name="Oval 38"/>
          <p:cNvSpPr>
            <a:spLocks noChangeAspect="1" noChangeArrowheads="1"/>
          </p:cNvSpPr>
          <p:nvPr/>
        </p:nvSpPr>
        <p:spPr bwMode="auto">
          <a:xfrm rot="5895381">
            <a:off x="6784341" y="327418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5" name="Oval 39"/>
          <p:cNvSpPr>
            <a:spLocks noChangeAspect="1" noChangeArrowheads="1"/>
          </p:cNvSpPr>
          <p:nvPr/>
        </p:nvSpPr>
        <p:spPr bwMode="auto">
          <a:xfrm rot="5895381">
            <a:off x="6640640" y="4719937"/>
            <a:ext cx="58751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6" name="Oval 40"/>
          <p:cNvSpPr>
            <a:spLocks noChangeAspect="1" noChangeArrowheads="1"/>
          </p:cNvSpPr>
          <p:nvPr/>
        </p:nvSpPr>
        <p:spPr bwMode="auto">
          <a:xfrm rot="4777107">
            <a:off x="5021015" y="3535388"/>
            <a:ext cx="58751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7" name="Oval 41"/>
          <p:cNvSpPr>
            <a:spLocks noChangeAspect="1" noChangeArrowheads="1"/>
          </p:cNvSpPr>
          <p:nvPr/>
        </p:nvSpPr>
        <p:spPr bwMode="auto">
          <a:xfrm rot="4777107">
            <a:off x="6174600" y="5255842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8" name="Oval 42"/>
          <p:cNvSpPr>
            <a:spLocks noChangeAspect="1" noChangeArrowheads="1"/>
          </p:cNvSpPr>
          <p:nvPr/>
        </p:nvSpPr>
        <p:spPr bwMode="auto">
          <a:xfrm rot="4777107">
            <a:off x="5869729" y="4874754"/>
            <a:ext cx="47636" cy="5398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19" name="Oval 43"/>
          <p:cNvSpPr>
            <a:spLocks noChangeAspect="1" noChangeArrowheads="1"/>
          </p:cNvSpPr>
          <p:nvPr/>
        </p:nvSpPr>
        <p:spPr bwMode="auto">
          <a:xfrm rot="4777107">
            <a:off x="4339819" y="3737047"/>
            <a:ext cx="5875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0" name="Oval 44"/>
          <p:cNvSpPr>
            <a:spLocks noChangeAspect="1" noChangeArrowheads="1"/>
          </p:cNvSpPr>
          <p:nvPr/>
        </p:nvSpPr>
        <p:spPr bwMode="auto">
          <a:xfrm rot="4777107">
            <a:off x="5236170" y="2777181"/>
            <a:ext cx="50812" cy="5398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1" name="Oval 45"/>
          <p:cNvSpPr>
            <a:spLocks noChangeAspect="1" noChangeArrowheads="1"/>
          </p:cNvSpPr>
          <p:nvPr/>
        </p:nvSpPr>
        <p:spPr bwMode="auto">
          <a:xfrm rot="4777107">
            <a:off x="5879257" y="4365048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2" name="Oval 46"/>
          <p:cNvSpPr>
            <a:spLocks noChangeAspect="1" noChangeArrowheads="1"/>
          </p:cNvSpPr>
          <p:nvPr/>
        </p:nvSpPr>
        <p:spPr bwMode="auto">
          <a:xfrm rot="4777107">
            <a:off x="4027009" y="3082845"/>
            <a:ext cx="58752" cy="6033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3" name="Oval 47"/>
          <p:cNvSpPr>
            <a:spLocks noChangeAspect="1" noChangeArrowheads="1"/>
          </p:cNvSpPr>
          <p:nvPr/>
        </p:nvSpPr>
        <p:spPr bwMode="auto">
          <a:xfrm rot="4777107">
            <a:off x="5460854" y="5050213"/>
            <a:ext cx="55576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4" name="Oval 48"/>
          <p:cNvSpPr>
            <a:spLocks noChangeAspect="1" noChangeArrowheads="1"/>
          </p:cNvSpPr>
          <p:nvPr/>
        </p:nvSpPr>
        <p:spPr bwMode="auto">
          <a:xfrm rot="4777107">
            <a:off x="6827213" y="4757252"/>
            <a:ext cx="50812" cy="60339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0626" name="Line 50"/>
          <p:cNvSpPr>
            <a:spLocks noChangeShapeType="1"/>
          </p:cNvSpPr>
          <p:nvPr/>
        </p:nvSpPr>
        <p:spPr bwMode="auto">
          <a:xfrm flipV="1">
            <a:off x="4951941" y="1676788"/>
            <a:ext cx="1448135" cy="403953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27" name="Text Box 51"/>
          <p:cNvSpPr txBox="1">
            <a:spLocks noChangeArrowheads="1"/>
          </p:cNvSpPr>
          <p:nvPr/>
        </p:nvSpPr>
        <p:spPr bwMode="auto">
          <a:xfrm>
            <a:off x="7771994" y="3200704"/>
            <a:ext cx="2438964" cy="396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280629" name="Line 53"/>
          <p:cNvSpPr>
            <a:spLocks noChangeShapeType="1"/>
          </p:cNvSpPr>
          <p:nvPr/>
        </p:nvSpPr>
        <p:spPr bwMode="auto">
          <a:xfrm flipV="1">
            <a:off x="3808677" y="2362747"/>
            <a:ext cx="4039535" cy="2591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0" name="Line 54"/>
          <p:cNvSpPr>
            <a:spLocks noChangeShapeType="1"/>
          </p:cNvSpPr>
          <p:nvPr/>
        </p:nvSpPr>
        <p:spPr bwMode="auto">
          <a:xfrm flipV="1">
            <a:off x="4113547" y="2210312"/>
            <a:ext cx="3124923" cy="304870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1" name="Line 55"/>
          <p:cNvSpPr>
            <a:spLocks noChangeShapeType="1"/>
          </p:cNvSpPr>
          <p:nvPr/>
        </p:nvSpPr>
        <p:spPr bwMode="auto">
          <a:xfrm flipV="1">
            <a:off x="3580024" y="2438964"/>
            <a:ext cx="4801711" cy="2210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2" name="Line 56"/>
          <p:cNvSpPr>
            <a:spLocks noChangeShapeType="1"/>
          </p:cNvSpPr>
          <p:nvPr/>
        </p:nvSpPr>
        <p:spPr bwMode="auto">
          <a:xfrm flipV="1">
            <a:off x="3961112" y="2210312"/>
            <a:ext cx="3810882" cy="2820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3" name="Line 57"/>
          <p:cNvSpPr>
            <a:spLocks noChangeShapeType="1"/>
          </p:cNvSpPr>
          <p:nvPr/>
        </p:nvSpPr>
        <p:spPr bwMode="auto">
          <a:xfrm flipV="1">
            <a:off x="3884894" y="1905441"/>
            <a:ext cx="3887100" cy="33535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4" name="Line 58"/>
          <p:cNvSpPr>
            <a:spLocks noChangeShapeType="1"/>
          </p:cNvSpPr>
          <p:nvPr/>
        </p:nvSpPr>
        <p:spPr bwMode="auto">
          <a:xfrm flipV="1">
            <a:off x="4113547" y="1753006"/>
            <a:ext cx="3429794" cy="33535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5" name="Line 59"/>
          <p:cNvSpPr>
            <a:spLocks noChangeShapeType="1"/>
          </p:cNvSpPr>
          <p:nvPr/>
        </p:nvSpPr>
        <p:spPr bwMode="auto">
          <a:xfrm flipV="1">
            <a:off x="4342200" y="2134094"/>
            <a:ext cx="2743835" cy="35060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280636" name="Line 60"/>
          <p:cNvSpPr>
            <a:spLocks noChangeShapeType="1"/>
          </p:cNvSpPr>
          <p:nvPr/>
        </p:nvSpPr>
        <p:spPr bwMode="auto">
          <a:xfrm flipV="1">
            <a:off x="3884894" y="2210312"/>
            <a:ext cx="4115753" cy="282005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tr-TR"/>
          </a:p>
        </p:txBody>
      </p:sp>
      <p:sp>
        <p:nvSpPr>
          <p:cNvPr id="6" name="Text Box 52"/>
          <p:cNvSpPr txBox="1">
            <a:spLocks noChangeArrowheads="1"/>
          </p:cNvSpPr>
          <p:nvPr/>
        </p:nvSpPr>
        <p:spPr bwMode="auto">
          <a:xfrm>
            <a:off x="8813670" y="2349134"/>
            <a:ext cx="311418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fol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ea typeface="SimSun" panose="02010600030101010101" pitchFamily="2" charset="-122"/>
              </a:rPr>
              <a:t>Any of these would be fine..</a:t>
            </a:r>
            <a:endParaRPr lang="en-US" altLang="zh-CN" sz="2000" dirty="0">
              <a:ea typeface="SimSun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endParaRPr lang="en-US" altLang="zh-CN" sz="2000" dirty="0">
              <a:ea typeface="SimSun" panose="02010600030101010101" pitchFamily="2" charset="-122"/>
            </a:endParaRPr>
          </a:p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ea typeface="SimSun" panose="02010600030101010101" pitchFamily="2" charset="-122"/>
              </a:rPr>
              <a:t>..but which is best?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46B9-9647-45D2-A172-D73E057D2DE7}" type="datetime1">
              <a:rPr lang="zh-CN" altLang="en-US"/>
            </a:fld>
            <a:endParaRPr lang="en-US" altLang="zh-CN"/>
          </a:p>
        </p:txBody>
      </p:sp>
      <p:sp>
        <p:nvSpPr>
          <p:cNvPr id="3" name="Slayt Numarası Yer Tutucusu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DD4AE26-8D30-46A3-9CDC-17B8F94B62F1}" type="slidenum">
              <a:rPr lang="zh-CN" altLang="en-US"/>
            </a:fld>
            <a:endParaRPr lang="en-US" altLang="zh-CN"/>
          </a:p>
        </p:txBody>
      </p:sp>
      <p:sp>
        <p:nvSpPr>
          <p:cNvPr id="15462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Large-margin Decision Boundary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1546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The decision boundary should be as far away from the data of both classes as possible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We should maximize the margin, </a:t>
            </a:r>
            <a:r>
              <a:rPr lang="en-US" altLang="zh-CN" i="1" dirty="0">
                <a:ea typeface="SimSun" panose="02010600030101010101" pitchFamily="2" charset="-122"/>
              </a:rPr>
              <a:t>m</a:t>
            </a:r>
            <a:endParaRPr lang="en-US" altLang="zh-CN" dirty="0">
              <a:ea typeface="SimSun" panose="02010600030101010101" pitchFamily="2" charset="-122"/>
            </a:endParaRPr>
          </a:p>
          <a:p>
            <a:pPr lvl="1"/>
            <a:r>
              <a:rPr lang="en-US" altLang="zh-CN" dirty="0">
                <a:ea typeface="SimSun" panose="02010600030101010101" pitchFamily="2" charset="-122"/>
              </a:rPr>
              <a:t>Distance between the origin and the line </a:t>
            </a:r>
            <a:r>
              <a:rPr lang="en-US" altLang="zh-CN" b="1" dirty="0" err="1">
                <a:ea typeface="SimSun" panose="02010600030101010101" pitchFamily="2" charset="-122"/>
              </a:rPr>
              <a:t>w</a:t>
            </a:r>
            <a:r>
              <a:rPr lang="en-US" altLang="zh-CN" baseline="30000" dirty="0" err="1">
                <a:ea typeface="SimSun" panose="02010600030101010101" pitchFamily="2" charset="-122"/>
              </a:rPr>
              <a:t>t</a:t>
            </a:r>
            <a:r>
              <a:rPr lang="en-US" altLang="zh-CN" b="1" dirty="0" err="1">
                <a:ea typeface="SimSun" panose="02010600030101010101" pitchFamily="2" charset="-122"/>
              </a:rPr>
              <a:t>x</a:t>
            </a:r>
            <a:r>
              <a:rPr lang="en-US" altLang="zh-CN" dirty="0">
                <a:ea typeface="SimSun" panose="02010600030101010101" pitchFamily="2" charset="-122"/>
              </a:rPr>
              <a:t>=-b is b/||</a:t>
            </a:r>
            <a:r>
              <a:rPr lang="en-US" altLang="zh-CN" b="1" dirty="0">
                <a:ea typeface="SimSun" panose="02010600030101010101" pitchFamily="2" charset="-122"/>
              </a:rPr>
              <a:t>w</a:t>
            </a:r>
            <a:r>
              <a:rPr lang="en-US" altLang="zh-CN" dirty="0">
                <a:ea typeface="SimSun" panose="02010600030101010101" pitchFamily="2" charset="-122"/>
              </a:rPr>
              <a:t>||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154628" name="Line 1028"/>
          <p:cNvSpPr>
            <a:spLocks noChangeShapeType="1"/>
          </p:cNvSpPr>
          <p:nvPr/>
        </p:nvSpPr>
        <p:spPr bwMode="auto">
          <a:xfrm flipV="1">
            <a:off x="2360542" y="2667618"/>
            <a:ext cx="0" cy="3201141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4629" name="Line 1029"/>
          <p:cNvSpPr>
            <a:spLocks noChangeShapeType="1"/>
          </p:cNvSpPr>
          <p:nvPr/>
        </p:nvSpPr>
        <p:spPr bwMode="auto">
          <a:xfrm flipV="1">
            <a:off x="2360541" y="5868758"/>
            <a:ext cx="3048706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4630" name="Oval 1030"/>
          <p:cNvSpPr>
            <a:spLocks noChangeArrowheads="1"/>
          </p:cNvSpPr>
          <p:nvPr/>
        </p:nvSpPr>
        <p:spPr bwMode="auto">
          <a:xfrm>
            <a:off x="4418418" y="3277359"/>
            <a:ext cx="152435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1" name="Oval 1031"/>
          <p:cNvSpPr>
            <a:spLocks noChangeArrowheads="1"/>
          </p:cNvSpPr>
          <p:nvPr/>
        </p:nvSpPr>
        <p:spPr bwMode="auto">
          <a:xfrm>
            <a:off x="4647071" y="3887100"/>
            <a:ext cx="152435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2" name="Oval 1032"/>
          <p:cNvSpPr>
            <a:spLocks noChangeArrowheads="1"/>
          </p:cNvSpPr>
          <p:nvPr/>
        </p:nvSpPr>
        <p:spPr bwMode="auto">
          <a:xfrm>
            <a:off x="5485465" y="4115753"/>
            <a:ext cx="152435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3" name="Oval 1033"/>
          <p:cNvSpPr>
            <a:spLocks noChangeArrowheads="1"/>
          </p:cNvSpPr>
          <p:nvPr/>
        </p:nvSpPr>
        <p:spPr bwMode="auto">
          <a:xfrm>
            <a:off x="3961112" y="3429794"/>
            <a:ext cx="152435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4" name="Oval 1034"/>
          <p:cNvSpPr>
            <a:spLocks noChangeArrowheads="1"/>
          </p:cNvSpPr>
          <p:nvPr/>
        </p:nvSpPr>
        <p:spPr bwMode="auto">
          <a:xfrm>
            <a:off x="4951942" y="4420623"/>
            <a:ext cx="152435" cy="1524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5" name="Rectangle 1035"/>
          <p:cNvSpPr>
            <a:spLocks noChangeArrowheads="1"/>
          </p:cNvSpPr>
          <p:nvPr/>
        </p:nvSpPr>
        <p:spPr bwMode="auto">
          <a:xfrm>
            <a:off x="2665412" y="4344406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6" name="Rectangle 1036"/>
          <p:cNvSpPr>
            <a:spLocks noChangeArrowheads="1"/>
          </p:cNvSpPr>
          <p:nvPr/>
        </p:nvSpPr>
        <p:spPr bwMode="auto">
          <a:xfrm>
            <a:off x="3884895" y="4801712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7" name="Rectangle 1037"/>
          <p:cNvSpPr>
            <a:spLocks noChangeArrowheads="1"/>
          </p:cNvSpPr>
          <p:nvPr/>
        </p:nvSpPr>
        <p:spPr bwMode="auto">
          <a:xfrm>
            <a:off x="3732459" y="5259017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8" name="Rectangle 1038"/>
          <p:cNvSpPr>
            <a:spLocks noChangeArrowheads="1"/>
          </p:cNvSpPr>
          <p:nvPr/>
        </p:nvSpPr>
        <p:spPr bwMode="auto">
          <a:xfrm>
            <a:off x="3122718" y="4801712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39" name="Rectangle 1039"/>
          <p:cNvSpPr>
            <a:spLocks noChangeArrowheads="1"/>
          </p:cNvSpPr>
          <p:nvPr/>
        </p:nvSpPr>
        <p:spPr bwMode="auto">
          <a:xfrm>
            <a:off x="2817848" y="5182800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40" name="Rectangle 1040"/>
          <p:cNvSpPr>
            <a:spLocks noChangeArrowheads="1"/>
          </p:cNvSpPr>
          <p:nvPr/>
        </p:nvSpPr>
        <p:spPr bwMode="auto">
          <a:xfrm>
            <a:off x="2970283" y="4039535"/>
            <a:ext cx="152435" cy="152435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54641" name="Text Box 1041"/>
          <p:cNvSpPr txBox="1">
            <a:spLocks noChangeArrowheads="1"/>
          </p:cNvSpPr>
          <p:nvPr/>
        </p:nvSpPr>
        <p:spPr bwMode="auto">
          <a:xfrm>
            <a:off x="2665413" y="5384459"/>
            <a:ext cx="885384" cy="40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Class 1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54642" name="Text Box 1042"/>
          <p:cNvSpPr txBox="1">
            <a:spLocks noChangeArrowheads="1"/>
          </p:cNvSpPr>
          <p:nvPr/>
        </p:nvSpPr>
        <p:spPr bwMode="auto">
          <a:xfrm>
            <a:off x="5104377" y="4191970"/>
            <a:ext cx="885384" cy="40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ea typeface="SimSun" panose="02010600030101010101" pitchFamily="2" charset="-122"/>
              </a:rPr>
              <a:t>Class 2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54644" name="Line 1044"/>
          <p:cNvSpPr>
            <a:spLocks noChangeShapeType="1"/>
          </p:cNvSpPr>
          <p:nvPr/>
        </p:nvSpPr>
        <p:spPr bwMode="auto">
          <a:xfrm>
            <a:off x="3427589" y="2896271"/>
            <a:ext cx="2515182" cy="2515182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4645" name="Line 1045"/>
          <p:cNvSpPr>
            <a:spLocks noChangeShapeType="1"/>
          </p:cNvSpPr>
          <p:nvPr/>
        </p:nvSpPr>
        <p:spPr bwMode="auto">
          <a:xfrm>
            <a:off x="2436759" y="3277359"/>
            <a:ext cx="2972488" cy="2972488"/>
          </a:xfrm>
          <a:prstGeom prst="line">
            <a:avLst/>
          </a:prstGeom>
          <a:noFill/>
          <a:ln w="38100">
            <a:solidFill>
              <a:schemeClr val="folHlink"/>
            </a:solidFill>
            <a:prstDash val="sysDot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4646" name="Line 1046"/>
          <p:cNvSpPr>
            <a:spLocks noChangeShapeType="1"/>
          </p:cNvSpPr>
          <p:nvPr/>
        </p:nvSpPr>
        <p:spPr bwMode="auto">
          <a:xfrm>
            <a:off x="2436759" y="2591400"/>
            <a:ext cx="3887100" cy="3887100"/>
          </a:xfrm>
          <a:prstGeom prst="line">
            <a:avLst/>
          </a:prstGeom>
          <a:noFill/>
          <a:ln w="38100">
            <a:solidFill>
              <a:schemeClr val="folHlink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pic>
        <p:nvPicPr>
          <p:cNvPr id="154651" name="Picture 105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24" y="5944977"/>
            <a:ext cx="2057876" cy="38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54" name="Picture 1054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53" y="4801712"/>
            <a:ext cx="2040410" cy="38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56" name="Picture 1056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48" y="6021194"/>
            <a:ext cx="2308759" cy="384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58" name="Line 1058"/>
          <p:cNvSpPr>
            <a:spLocks noChangeShapeType="1"/>
          </p:cNvSpPr>
          <p:nvPr/>
        </p:nvSpPr>
        <p:spPr bwMode="auto">
          <a:xfrm flipH="1">
            <a:off x="4875724" y="5058946"/>
            <a:ext cx="724068" cy="733595"/>
          </a:xfrm>
          <a:prstGeom prst="line">
            <a:avLst/>
          </a:prstGeom>
          <a:noFill/>
          <a:ln w="25400">
            <a:solidFill>
              <a:srgbClr val="FF00FF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pic>
        <p:nvPicPr>
          <p:cNvPr id="154659" name="Picture 1059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76" y="3277359"/>
            <a:ext cx="1753006" cy="91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60" name="Text Box 1060"/>
          <p:cNvSpPr txBox="1">
            <a:spLocks noChangeArrowheads="1"/>
          </p:cNvSpPr>
          <p:nvPr/>
        </p:nvSpPr>
        <p:spPr bwMode="auto">
          <a:xfrm>
            <a:off x="4799506" y="5182800"/>
            <a:ext cx="385131" cy="40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i="1">
                <a:solidFill>
                  <a:srgbClr val="CC00CC"/>
                </a:solidFill>
                <a:ea typeface="SimSun" panose="02010600030101010101" pitchFamily="2" charset="-122"/>
              </a:rPr>
              <a:t>m</a:t>
            </a:r>
            <a:endParaRPr lang="en-US" altLang="zh-CN" i="1">
              <a:solidFill>
                <a:srgbClr val="CC00CC"/>
              </a:solidFill>
              <a:ea typeface="SimSun" panose="02010600030101010101" pitchFamily="2" charset="-122"/>
            </a:endParaRPr>
          </a:p>
        </p:txBody>
      </p:sp>
      <p:sp>
        <p:nvSpPr>
          <p:cNvPr id="154661" name="Line 1061"/>
          <p:cNvSpPr>
            <a:spLocks noChangeShapeType="1"/>
          </p:cNvSpPr>
          <p:nvPr/>
        </p:nvSpPr>
        <p:spPr bwMode="auto">
          <a:xfrm flipV="1">
            <a:off x="3580024" y="3277359"/>
            <a:ext cx="1600570" cy="1676788"/>
          </a:xfrm>
          <a:prstGeom prst="line">
            <a:avLst/>
          </a:prstGeom>
          <a:noFill/>
          <a:ln w="25400">
            <a:solidFill>
              <a:srgbClr val="993366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pic>
        <p:nvPicPr>
          <p:cNvPr id="154663" name="Picture 1063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377" y="3124923"/>
            <a:ext cx="284229" cy="18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4664" name="Line 1064"/>
          <p:cNvSpPr>
            <a:spLocks noChangeShapeType="1"/>
          </p:cNvSpPr>
          <p:nvPr/>
        </p:nvSpPr>
        <p:spPr bwMode="auto">
          <a:xfrm flipH="1" flipV="1">
            <a:off x="5409247" y="4801711"/>
            <a:ext cx="457306" cy="22865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154665" name="Line 1065"/>
          <p:cNvSpPr>
            <a:spLocks noChangeShapeType="1"/>
          </p:cNvSpPr>
          <p:nvPr/>
        </p:nvSpPr>
        <p:spPr bwMode="auto">
          <a:xfrm flipV="1">
            <a:off x="3732459" y="5335235"/>
            <a:ext cx="685959" cy="83839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0" y="189964"/>
                <a:ext cx="10514231" cy="6336174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4000" dirty="0"/>
                  <a:t>Classification: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/>
                  <a:t> 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4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4000" dirty="0"/>
                  <a:t> (from linear regression) </a:t>
                </a:r>
                <a:br>
                  <a:rPr lang="en-US" sz="4000" dirty="0"/>
                </a:br>
                <a:r>
                  <a:rPr lang="en-US" sz="4000" dirty="0"/>
                  <a:t>can be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4000" dirty="0"/>
                  <a:t> or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r>
                  <a:rPr lang="en-US" sz="4000" dirty="0"/>
                  <a:t>Logistic regression: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40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4000" dirty="0"/>
              </a:p>
              <a:p>
                <a:endParaRPr lang="en-US" sz="4000" dirty="0"/>
              </a:p>
              <a:p>
                <a:pPr marL="0" indent="0">
                  <a:buNone/>
                </a:pPr>
                <a:r>
                  <a:rPr lang="en-US" sz="4800" dirty="0"/>
                  <a:t>Logistic regression is actually for</a:t>
                </a:r>
                <a:r>
                  <a:rPr lang="tr-TR" sz="4800" dirty="0"/>
                  <a:t>              </a:t>
                </a:r>
                <a:r>
                  <a:rPr lang="en-US" sz="4800" dirty="0"/>
                  <a:t> </a:t>
                </a:r>
                <a:r>
                  <a:rPr lang="en-US" sz="4800" b="1" dirty="0">
                    <a:solidFill>
                      <a:srgbClr val="FF0000"/>
                    </a:solidFill>
                  </a:rPr>
                  <a:t>classification</a:t>
                </a:r>
                <a:endParaRPr lang="en-US" sz="4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0" y="189964"/>
                <a:ext cx="10514231" cy="6336174"/>
              </a:xfrm>
              <a:blipFill rotWithShape="1">
                <a:blip r:embed="rId1"/>
                <a:stretch>
                  <a:fillRect l="-5" t="-2" r="4" b="-34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3"/>
          <p:cNvGrpSpPr/>
          <p:nvPr/>
        </p:nvGrpSpPr>
        <p:grpSpPr>
          <a:xfrm>
            <a:off x="982638" y="2926003"/>
            <a:ext cx="5898633" cy="748795"/>
            <a:chOff x="1671449" y="3253085"/>
            <a:chExt cx="4424551" cy="561669"/>
          </a:xfrm>
        </p:grpSpPr>
        <p:sp>
          <p:nvSpPr>
            <p:cNvPr id="8" name="TextBox 17"/>
            <p:cNvSpPr txBox="1"/>
            <p:nvPr/>
          </p:nvSpPr>
          <p:spPr>
            <a:xfrm>
              <a:off x="2743200" y="3253085"/>
              <a:ext cx="3352800" cy="561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65" dirty="0"/>
                <a:t>can be &gt; 1 or &lt; 0</a:t>
              </a:r>
              <a:endParaRPr lang="en-US" sz="4265" dirty="0"/>
            </a:p>
          </p:txBody>
        </p:sp>
        <p:pic>
          <p:nvPicPr>
            <p:cNvPr id="9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1449" y="3362677"/>
              <a:ext cx="982215" cy="4431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SimSun" panose="02010600030101010101" pitchFamily="2" charset="-122"/>
              </a:rPr>
              <a:t>Finding the Decision Boundary</a:t>
            </a:r>
            <a:endParaRPr lang="en-US" altLang="zh-CN">
              <a:ea typeface="SimSun" panose="02010600030101010101" pitchFamily="2" charset="-122"/>
            </a:endParaRP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Let {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baseline="-25000" dirty="0">
                <a:ea typeface="SimSun" panose="02010600030101010101" pitchFamily="2" charset="-122"/>
              </a:rPr>
              <a:t>1</a:t>
            </a:r>
            <a:r>
              <a:rPr lang="en-US" altLang="zh-CN" dirty="0">
                <a:ea typeface="SimSun" panose="02010600030101010101" pitchFamily="2" charset="-122"/>
              </a:rPr>
              <a:t>, ..., </a:t>
            </a:r>
            <a:r>
              <a:rPr lang="en-US" altLang="zh-CN" i="1" dirty="0" err="1">
                <a:ea typeface="SimSun" panose="02010600030101010101" pitchFamily="2" charset="-122"/>
              </a:rPr>
              <a:t>x</a:t>
            </a:r>
            <a:r>
              <a:rPr lang="en-US" altLang="zh-CN" baseline="-25000" dirty="0" err="1">
                <a:ea typeface="SimSun" panose="02010600030101010101" pitchFamily="2" charset="-122"/>
              </a:rPr>
              <a:t>n</a:t>
            </a:r>
            <a:r>
              <a:rPr lang="en-US" altLang="zh-CN" dirty="0">
                <a:ea typeface="SimSun" panose="02010600030101010101" pitchFamily="2" charset="-122"/>
              </a:rPr>
              <a:t>} be our data set and let </a:t>
            </a:r>
            <a:r>
              <a:rPr lang="en-US" altLang="zh-CN" i="1" dirty="0" err="1">
                <a:ea typeface="SimSun" panose="02010600030101010101" pitchFamily="2" charset="-122"/>
              </a:rPr>
              <a:t>y</a:t>
            </a:r>
            <a:r>
              <a:rPr lang="en-US" altLang="zh-CN" baseline="-25000" dirty="0" err="1">
                <a:ea typeface="SimSun" panose="02010600030101010101" pitchFamily="2" charset="-122"/>
              </a:rPr>
              <a:t>i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ymbol" panose="05050102010706020507" pitchFamily="18" charset="2"/>
                <a:ea typeface="SimSun" panose="02010600030101010101" pitchFamily="2" charset="-122"/>
              </a:rPr>
              <a:t>Î</a:t>
            </a:r>
            <a:r>
              <a:rPr lang="en-US" altLang="zh-CN" dirty="0">
                <a:ea typeface="SimSun" panose="02010600030101010101" pitchFamily="2" charset="-122"/>
              </a:rPr>
              <a:t>   {1,-1} be the class label of </a:t>
            </a:r>
            <a:r>
              <a:rPr lang="en-US" altLang="zh-CN" i="1" dirty="0">
                <a:ea typeface="SimSun" panose="02010600030101010101" pitchFamily="2" charset="-122"/>
              </a:rPr>
              <a:t>x</a:t>
            </a:r>
            <a:r>
              <a:rPr lang="en-US" altLang="zh-CN" baseline="-25000" dirty="0">
                <a:ea typeface="SimSun" panose="02010600030101010101" pitchFamily="2" charset="-122"/>
              </a:rPr>
              <a:t>i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The decision boundary should classify all points correctly </a:t>
            </a:r>
            <a:r>
              <a:rPr lang="en-US" altLang="zh-CN" dirty="0">
                <a:latin typeface="Symbol" panose="05050102010706020507" pitchFamily="18" charset="2"/>
                <a:ea typeface="SimSun" panose="02010600030101010101" pitchFamily="2" charset="-122"/>
              </a:rPr>
              <a:t>Þ</a:t>
            </a:r>
            <a:endParaRPr lang="tr-TR" altLang="zh-CN" dirty="0">
              <a:latin typeface="Symbol" panose="05050102010706020507" pitchFamily="18" charset="2"/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To see this: when y=-1, we wish (</a:t>
            </a:r>
            <a:r>
              <a:rPr lang="en-US" altLang="zh-CN" dirty="0" err="1">
                <a:ea typeface="SimSun" panose="02010600030101010101" pitchFamily="2" charset="-122"/>
              </a:rPr>
              <a:t>wx+b</a:t>
            </a:r>
            <a:r>
              <a:rPr lang="en-US" altLang="zh-CN" dirty="0">
                <a:ea typeface="SimSun" panose="02010600030101010101" pitchFamily="2" charset="-122"/>
              </a:rPr>
              <a:t>)&lt;1, when y=1, we wish </a:t>
            </a:r>
            <a:r>
              <a:rPr lang="tr-TR" altLang="zh-CN" dirty="0">
                <a:ea typeface="SimSun" panose="02010600030101010101" pitchFamily="2" charset="-122"/>
              </a:rPr>
              <a:t>   </a:t>
            </a:r>
            <a:r>
              <a:rPr lang="en-US" altLang="zh-CN" dirty="0">
                <a:ea typeface="SimSun" panose="02010600030101010101" pitchFamily="2" charset="-122"/>
              </a:rPr>
              <a:t>(</a:t>
            </a:r>
            <a:r>
              <a:rPr lang="en-US" altLang="zh-CN" dirty="0" err="1">
                <a:ea typeface="SimSun" panose="02010600030101010101" pitchFamily="2" charset="-122"/>
              </a:rPr>
              <a:t>wx+b</a:t>
            </a:r>
            <a:r>
              <a:rPr lang="en-US" altLang="zh-CN" dirty="0">
                <a:ea typeface="SimSun" panose="02010600030101010101" pitchFamily="2" charset="-122"/>
              </a:rPr>
              <a:t>)&gt;1.  For support vectors, we wish y(</a:t>
            </a:r>
            <a:r>
              <a:rPr lang="en-US" altLang="zh-CN" dirty="0" err="1">
                <a:ea typeface="SimSun" panose="02010600030101010101" pitchFamily="2" charset="-122"/>
              </a:rPr>
              <a:t>wx+b</a:t>
            </a:r>
            <a:r>
              <a:rPr lang="en-US" altLang="zh-CN" dirty="0">
                <a:ea typeface="SimSun" panose="02010600030101010101" pitchFamily="2" charset="-122"/>
              </a:rPr>
              <a:t>)=1.</a:t>
            </a:r>
            <a:endParaRPr lang="en-US" altLang="zh-CN" dirty="0">
              <a:ea typeface="SimSun" panose="02010600030101010101" pitchFamily="2" charset="-122"/>
            </a:endParaRPr>
          </a:p>
          <a:p>
            <a:r>
              <a:rPr lang="en-US" altLang="zh-CN" dirty="0">
                <a:ea typeface="SimSun" panose="02010600030101010101" pitchFamily="2" charset="-122"/>
              </a:rPr>
              <a:t>The decision boundary can be found by solving the following constrained optimization problem</a:t>
            </a:r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  <a:p>
            <a:endParaRPr lang="en-US" altLang="zh-CN" dirty="0">
              <a:ea typeface="SimSun" panose="02010600030101010101" pitchFamily="2" charset="-122"/>
            </a:endParaRPr>
          </a:p>
        </p:txBody>
      </p:sp>
      <p:pic>
        <p:nvPicPr>
          <p:cNvPr id="156678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886" y="2493738"/>
            <a:ext cx="3963317" cy="393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>
                <a:ea typeface="SimSun" panose="02010600030101010101" pitchFamily="2" charset="-122"/>
              </a:rPr>
              <a:t>question</a:t>
            </a:r>
            <a:endParaRPr lang="tr-TR"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645" y="909320"/>
            <a:ext cx="11462385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>
                <a:ea typeface="SimSun" panose="02010600030101010101" pitchFamily="2" charset="-122"/>
              </a:rPr>
              <a:t>answer</a:t>
            </a:r>
            <a:endParaRPr lang="tr-TR">
              <a:ea typeface="SimSun" panose="02010600030101010101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6490" y="981075"/>
            <a:ext cx="9940925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Hypothesis representation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4673420"/>
              </a:xfrm>
            </p:spPr>
            <p:txBody>
              <a:bodyPr>
                <a:noAutofit/>
              </a:bodyPr>
              <a:lstStyle/>
              <a:p>
                <a:r>
                  <a:rPr lang="en-US" sz="3600" dirty="0"/>
                  <a:t>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600" dirty="0"/>
              </a:p>
              <a:p>
                <a:endParaRPr lang="en-US" sz="3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3600" dirty="0"/>
                  <a:t> </a:t>
                </a:r>
                <a:br>
                  <a:rPr lang="en-US" sz="3600" dirty="0"/>
                </a:b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sz="3600" dirty="0"/>
                  <a:t>Sigmoid function</a:t>
                </a:r>
                <a:endParaRPr lang="en-US" sz="3600" dirty="0"/>
              </a:p>
              <a:p>
                <a:r>
                  <a:rPr lang="en-US" sz="3600" dirty="0"/>
                  <a:t>Logistic function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4673420"/>
              </a:xfrm>
              <a:blipFill rotWithShape="1">
                <a:blip r:embed="rId1"/>
                <a:stretch>
                  <a:fillRect l="-5" t="-8" r="4" b="-7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095206" y="1826627"/>
                <a:ext cx="5291785" cy="1556057"/>
              </a:xfrm>
              <a:prstGeom prst="rect">
                <a:avLst/>
              </a:prstGeom>
              <a:ln w="38100">
                <a:solidFill>
                  <a:srgbClr val="00B050"/>
                </a:solidFill>
              </a:ln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4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4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4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48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206" y="1826627"/>
                <a:ext cx="5291785" cy="1556057"/>
              </a:xfrm>
              <a:prstGeom prst="rect">
                <a:avLst/>
              </a:prstGeom>
              <a:blipFill rotWithShape="1">
                <a:blip r:embed="rId2"/>
                <a:stretch>
                  <a:fillRect l="-369" t="-1248" r="-357" b="-1222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8/88/Logistic-curve.svg/320px-Logistic-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90" y="3666806"/>
            <a:ext cx="4459206" cy="29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531703" y="6396743"/>
                <a:ext cx="437811" cy="461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703" y="6396743"/>
                <a:ext cx="437811" cy="461605"/>
              </a:xfrm>
              <a:prstGeom prst="rect">
                <a:avLst/>
              </a:prstGeom>
              <a:blipFill rotWithShape="1">
                <a:blip r:embed="rId4"/>
                <a:stretch>
                  <a:fillRect l="-109" t="-84" r="32" b="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938253" y="4764959"/>
                <a:ext cx="857110" cy="461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400" latinLnBrk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8253" y="4764959"/>
                <a:ext cx="857110" cy="461605"/>
              </a:xfrm>
              <a:prstGeom prst="rect">
                <a:avLst/>
              </a:prstGeom>
              <a:blipFill rotWithShape="1">
                <a:blip r:embed="rId5"/>
                <a:stretch>
                  <a:fillRect l="-43" t="-120" r="27" b="1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Interpretation of hypothesis output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estimated probability that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200" dirty="0"/>
                  <a:t> on input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Example: If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sz="32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</a:rPr>
                              <m:t>tumorSize</m:t>
                            </m:r>
                          </m:e>
                        </m:eqArr>
                      </m:e>
                    </m:d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dirty="0"/>
                  <a:t> 0.7</a:t>
                </a:r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Tell patient that 70% chance of tumor being malignant</a:t>
                </a:r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LATEXADDIN" val="\documentclass{article}&#10;\usepackage{amsmath}&#10;\pagestyle{empty}&#10;\begin{document}&#10;&#10;&#10;$ \displaystyle&#10;y \in \{0,1\}&#10;$&#10;&#10;\end{document}"/>
  <p:tag name="IGUANATEXSIZE" val="36"/>
</p:tagLst>
</file>

<file path=ppt/tags/tag2.xml><?xml version="1.0" encoding="utf-8"?>
<p:tagLst xmlns:p="http://schemas.openxmlformats.org/presentationml/2006/main">
  <p:tag name="LATEXADDIN" val="\documentclass{article}&#10;\usepackage{amsmath}&#10;\pagestyle{empty}&#10;\begin{document}&#10;&#10;&#10;$ \displaystyle&#10;h_\theta(x)&#10;$&#10;&#10;\end{document}"/>
  <p:tag name="IGUANATEXSIZE" val="30"/>
</p:tagLst>
</file>

<file path=ppt/tags/tag3.xml><?xml version="1.0" encoding="utf-8"?>
<p:tagLst xmlns:p="http://schemas.openxmlformats.org/presentationml/2006/main">
  <p:tag name="SOURCE" val="\documentclass{slides}\pagestyle{empty}&#10;\begin{document}&#10;\[&#10;\mathbf{w}^T \mathbf{x} + b = 0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3"/>
  <p:tag name="PICTUREFILESIZE" val="4893"/>
</p:tagLst>
</file>

<file path=ppt/tags/tag4.xml><?xml version="1.0" encoding="utf-8"?>
<p:tagLst xmlns:p="http://schemas.openxmlformats.org/presentationml/2006/main">
  <p:tag name="SOURCE" val="\documentclass{slides}\pagestyle{empty}&#10;\begin{document}&#10;\[&#10;\mathbf{w}^T \mathbf{x} + b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22"/>
  <p:tag name="PICTUREFILESIZE" val="4295"/>
</p:tagLst>
</file>

<file path=ppt/tags/tag5.xml><?xml version="1.0" encoding="utf-8"?>
<p:tagLst xmlns:p="http://schemas.openxmlformats.org/presentationml/2006/main">
  <p:tag name="SOURCE" val="\documentclass{slides}\pagestyle{empty}&#10;\begin{document}&#10;\[&#10;\mathbf{w}^T \mathbf{x} + b = -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38"/>
  <p:tag name="PICTUREFILESIZE" val="4634"/>
</p:tagLst>
</file>

<file path=ppt/tags/tag6.xml><?xml version="1.0" encoding="utf-8"?>
<p:tagLst xmlns:p="http://schemas.openxmlformats.org/presentationml/2006/main">
  <p:tag name="SOURCE" val="\documentclass{slides}\pagestyle{empty}&#10;\begin{document}&#10;\[&#10;m = \frac{2}{||\mathbf{w}||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92"/>
  <p:tag name="PICTUREFILESIZE" val="4422"/>
</p:tagLst>
</file>

<file path=ppt/tags/tag7.xml><?xml version="1.0" encoding="utf-8"?>
<p:tagLst xmlns:p="http://schemas.openxmlformats.org/presentationml/2006/main">
  <p:tag name="SOURCE" val="\documentclass{slides}\pagestyle{empty}&#10;\begin{document}&#10;\[&#10;\mathbf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17"/>
  <p:tag name="PICTUREFILESIZE" val="895"/>
</p:tagLst>
</file>

<file path=ppt/tags/tag8.xml><?xml version="1.0" encoding="utf-8"?>
<p:tagLst xmlns:p="http://schemas.openxmlformats.org/presentationml/2006/main">
  <p:tag name="SOURCE" val="\documentclass{slides}\pagestyle{empty}&#10;\begin{document}&#10;\[&#10; y_i ( \mathbf{w}^T \mathbf{x}_i + b) \geq 1, \qquad \forall i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06"/>
  <p:tag name="BOXFONT" val="10"/>
  <p:tag name="BOXWRAP" val="False"/>
  <p:tag name="WORKAROUNDTRANSPARENCYBUG" val="False"/>
  <p:tag name="BITMAPFORMAT" val="pngmono"/>
  <p:tag name="DEBUGINTERACTIVE" val="True"/>
  <p:tag name="ORIGWIDTH" val="241"/>
  <p:tag name="PICTUREFILESIZE" val="1088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10928</Words>
  <Application>WPS Presentation</Application>
  <PresentationFormat>Özel</PresentationFormat>
  <Paragraphs>530</Paragraphs>
  <Slides>72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72</vt:i4>
      </vt:variant>
    </vt:vector>
  </HeadingPairs>
  <TitlesOfParts>
    <vt:vector size="87" baseType="lpstr">
      <vt:lpstr>Arial</vt:lpstr>
      <vt:lpstr>SimSun</vt:lpstr>
      <vt:lpstr>Wingdings</vt:lpstr>
      <vt:lpstr>Malgun Gothic</vt:lpstr>
      <vt:lpstr>굴림체</vt:lpstr>
      <vt:lpstr>Calibri</vt:lpstr>
      <vt:lpstr>Cambria Math</vt:lpstr>
      <vt:lpstr>Calibri Light</vt:lpstr>
      <vt:lpstr>Microsoft YaHei</vt:lpstr>
      <vt:lpstr>Arial Unicode MS</vt:lpstr>
      <vt:lpstr>ProximaNova</vt:lpstr>
      <vt:lpstr>Segoe Print</vt:lpstr>
      <vt:lpstr>Calibri</vt:lpstr>
      <vt:lpstr>Symbol</vt:lpstr>
      <vt:lpstr>Office 테마</vt:lpstr>
      <vt:lpstr> MACHINE LEARNING  </vt:lpstr>
      <vt:lpstr>Supervised Learning</vt:lpstr>
      <vt:lpstr>Logistic Regression</vt:lpstr>
      <vt:lpstr>Logistic Regression (Classification) </vt:lpstr>
      <vt:lpstr>PowerPoint 演示文稿</vt:lpstr>
      <vt:lpstr>PowerPoint 演示文稿</vt:lpstr>
      <vt:lpstr>PowerPoint 演示文稿</vt:lpstr>
      <vt:lpstr>Hypothesis representation</vt:lpstr>
      <vt:lpstr>Interpretation of hypothesis output</vt:lpstr>
      <vt:lpstr>Logistic regression</vt:lpstr>
      <vt:lpstr>Logistic regression</vt:lpstr>
      <vt:lpstr>Decision boundary</vt:lpstr>
      <vt:lpstr>Decision boundary</vt:lpstr>
      <vt:lpstr>Non-Linear Decision boundary</vt:lpstr>
      <vt:lpstr>PowerPoint 演示文稿</vt:lpstr>
      <vt:lpstr>Where does the form come from?</vt:lpstr>
      <vt:lpstr>Question-1</vt:lpstr>
      <vt:lpstr>Solution-1</vt:lpstr>
      <vt:lpstr>Logistic Regression</vt:lpstr>
      <vt:lpstr>PowerPoint 演示文稿</vt:lpstr>
      <vt:lpstr>Cost function for Logistic Regression</vt:lpstr>
      <vt:lpstr>Logistic regression cost function</vt:lpstr>
      <vt:lpstr>Logistic regression</vt:lpstr>
      <vt:lpstr>Question-2</vt:lpstr>
      <vt:lpstr>Solution-2</vt:lpstr>
      <vt:lpstr>Solution-2</vt:lpstr>
      <vt:lpstr>Solution-2</vt:lpstr>
      <vt:lpstr>Logistic Regression</vt:lpstr>
      <vt:lpstr>Gradient descent</vt:lpstr>
      <vt:lpstr>Gradient descent</vt:lpstr>
      <vt:lpstr>PowerPoint 演示文稿</vt:lpstr>
      <vt:lpstr>QUESTION-3</vt:lpstr>
      <vt:lpstr>Solution-3 </vt:lpstr>
      <vt:lpstr>Solution-3 </vt:lpstr>
      <vt:lpstr>Solution-3 </vt:lpstr>
      <vt:lpstr>Solution-3 </vt:lpstr>
      <vt:lpstr>Logistic Regression</vt:lpstr>
      <vt:lpstr>Multi-class classification</vt:lpstr>
      <vt:lpstr>PowerPoint 演示文稿</vt:lpstr>
      <vt:lpstr>One-vs-all (one-vs-rest)</vt:lpstr>
      <vt:lpstr>One-vs-all</vt:lpstr>
      <vt:lpstr>Things to remember</vt:lpstr>
      <vt:lpstr>Nonlinear Regression and Classification  Algorithms  </vt:lpstr>
      <vt:lpstr>(KNN) K-Nearest Neighbors Algorithm  </vt:lpstr>
      <vt:lpstr>(KNN) K-Nearest Neighbors</vt:lpstr>
      <vt:lpstr>What is k in KNN?</vt:lpstr>
      <vt:lpstr>1-Nearest Neighbor</vt:lpstr>
      <vt:lpstr>3-Nearest Neighbor</vt:lpstr>
      <vt:lpstr>KNN</vt:lpstr>
      <vt:lpstr>How is the k-distance calculated?</vt:lpstr>
      <vt:lpstr>Euclidean distance</vt:lpstr>
      <vt:lpstr>Manhattan distance</vt:lpstr>
      <vt:lpstr>Hamming distance</vt:lpstr>
      <vt:lpstr>How does K-NN work?</vt:lpstr>
      <vt:lpstr>QUESTION</vt:lpstr>
      <vt:lpstr>ANSWER</vt:lpstr>
      <vt:lpstr>ANSWER</vt:lpstr>
      <vt:lpstr>(SVM) Support Vector Machine  </vt:lpstr>
      <vt:lpstr>Types of SVM</vt:lpstr>
      <vt:lpstr>(SVM) Support Vector Machine</vt:lpstr>
      <vt:lpstr>(SVM) Support Vector Machine</vt:lpstr>
      <vt:lpstr>(SVM) Support Vector Machine</vt:lpstr>
      <vt:lpstr>How do we find the right hyperplane?</vt:lpstr>
      <vt:lpstr>How do we find the right hyperplane?</vt:lpstr>
      <vt:lpstr>PowerPoint 演示文稿</vt:lpstr>
      <vt:lpstr>PowerPoint 演示文稿</vt:lpstr>
      <vt:lpstr>PowerPoint 演示文稿</vt:lpstr>
      <vt:lpstr>PowerPoint 演示文稿</vt:lpstr>
      <vt:lpstr>Large-margin Decision Boundary</vt:lpstr>
      <vt:lpstr>Finding the Decision Boundary</vt:lpstr>
      <vt:lpstr>question</vt:lpstr>
      <vt:lpstr>answer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Lab43</cp:lastModifiedBy>
  <cp:revision>454</cp:revision>
  <dcterms:created xsi:type="dcterms:W3CDTF">2010-02-01T08:03:00Z</dcterms:created>
  <dcterms:modified xsi:type="dcterms:W3CDTF">2024-10-22T12:02:39Z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E7ADEA57A6B0407B929E153491DA6916_12</vt:lpwstr>
  </property>
  <property fmtid="{D5CDD505-2E9C-101B-9397-08002B2CF9AE}" pid="3" name="KSOProductBuildVer">
    <vt:lpwstr>1033-12.2.0.17562</vt:lpwstr>
  </property>
</Properties>
</file>